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67" r:id="rId4"/>
    <p:sldId id="259" r:id="rId5"/>
    <p:sldId id="260" r:id="rId6"/>
    <p:sldId id="261" r:id="rId7"/>
    <p:sldId id="262" r:id="rId8"/>
    <p:sldId id="263" r:id="rId9"/>
    <p:sldId id="264" r:id="rId10"/>
    <p:sldId id="266" r:id="rId1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91D"/>
    <a:srgbClr val="067A3C"/>
    <a:srgbClr val="DAD7D0"/>
    <a:srgbClr val="14AF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FECB4D8-DB02-4DC6-A0A2-4F2EBAE1DC90}" styleName="Estilo medio 1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35"/>
    <p:restoredTop sz="94684"/>
  </p:normalViewPr>
  <p:slideViewPr>
    <p:cSldViewPr snapToGrid="0">
      <p:cViewPr varScale="1">
        <p:scale>
          <a:sx n="59" d="100"/>
          <a:sy n="59" d="100"/>
        </p:scale>
        <p:origin x="10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AD15BC-C4D5-2293-340D-889935A385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7093E6D-35FA-E7DD-BE80-6ACDB75E17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170205A-4DD5-00B2-A246-AC99BE5FA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8E0A4-5B49-2142-AC1D-556030FA45CA}" type="datetimeFigureOut">
              <a:rPr lang="es-ES" smtClean="0"/>
              <a:t>23/03/2026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A77801E-3061-0913-7D3C-0CE7E5877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7427A10-81C0-E008-49A9-4423FEFF5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59AEC-5AC2-034B-BAD3-BDFDD83AF1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0487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414850-D85C-69D7-29AC-51620ECFA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D690C3F-16CF-45B1-5A20-F6218E2A02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129723F-A12F-B1E4-2B57-C5268DEC2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8E0A4-5B49-2142-AC1D-556030FA45CA}" type="datetimeFigureOut">
              <a:rPr lang="es-ES" smtClean="0"/>
              <a:t>23/03/2026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53FEB62-E373-E71E-3A27-0C46E9C6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920D05F-DF5F-D107-FDF7-7B1E56326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59AEC-5AC2-034B-BAD3-BDFDD83AF1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40995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3E4A82D-3E84-4890-F9D6-B5F9345C0F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72C990A-BE99-2A56-7618-DEBF108EBB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F3FA989-C4D7-771D-FCAB-661BFA69A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8E0A4-5B49-2142-AC1D-556030FA45CA}" type="datetimeFigureOut">
              <a:rPr lang="es-ES" smtClean="0"/>
              <a:t>23/03/2026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1E345D9-0234-0769-842B-6336FBD2E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83D7567-67E7-1E07-691D-7EE73253A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59AEC-5AC2-034B-BAD3-BDFDD83AF1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5919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6EF3CF-79E2-D2DD-7B81-D6F95BB18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C872791-5912-F01A-5ADC-4E7CA41E32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4A3ACFE-26D2-0711-FA8A-5283C3A41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8E0A4-5B49-2142-AC1D-556030FA45CA}" type="datetimeFigureOut">
              <a:rPr lang="es-ES" smtClean="0"/>
              <a:t>23/03/2026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A1C9FD2-194A-3C47-341C-65453D41F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AED71F0-597A-9031-452B-CEE143841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59AEC-5AC2-034B-BAD3-BDFDD83AF1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92360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01A859-0525-DD58-C2A8-F54049BD0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F05AA65-E0F2-99B0-22F7-1475B5DB97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97E13E5-885E-DB1C-36DE-282498817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8E0A4-5B49-2142-AC1D-556030FA45CA}" type="datetimeFigureOut">
              <a:rPr lang="es-ES" smtClean="0"/>
              <a:t>23/03/2026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EEDD0C3-1D4A-AA52-9EA6-C3EA7A913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6C135EA-C4A4-02F2-6EB9-26A73DF09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59AEC-5AC2-034B-BAD3-BDFDD83AF1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0083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239C98-EB3A-438C-4D38-5E8E80313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1AF3BBA-3C48-355F-9586-F01122E17D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2EF7AC3-92D9-2F56-918D-6FED8B5DCF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B9FE802-C772-E675-0AD8-778E72BC4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8E0A4-5B49-2142-AC1D-556030FA45CA}" type="datetimeFigureOut">
              <a:rPr lang="es-ES" smtClean="0"/>
              <a:t>23/03/2026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CFBE7B8-3E9C-F1F2-DBC2-35400CDF9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D7B27ED-6FA2-DD05-93AC-BDE220175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59AEC-5AC2-034B-BAD3-BDFDD83AF1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23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D9EAD7-67CA-A73B-C787-87A5170BA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EFC6620-B3DF-683D-A91E-14CF9355D7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C417484-7357-0BF6-191E-8976D685C6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28E7E8E-7419-DA64-1901-A01AFAB441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C85FACE-B238-644D-CBF9-A9EC8A2FAE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BDC0C21-4AC3-E88D-E2FF-E94304B72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8E0A4-5B49-2142-AC1D-556030FA45CA}" type="datetimeFigureOut">
              <a:rPr lang="es-ES" smtClean="0"/>
              <a:t>23/03/2026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0CAC2E7-24EF-BBFF-DD79-44E871F71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76D9E88-ADAA-0127-C96B-7DE9B5C7D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59AEC-5AC2-034B-BAD3-BDFDD83AF1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821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D1115B-32C8-0583-1CE3-74B8C6116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EF69F5D-B278-2179-E990-58C4C4008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8E0A4-5B49-2142-AC1D-556030FA45CA}" type="datetimeFigureOut">
              <a:rPr lang="es-ES" smtClean="0"/>
              <a:t>23/03/2026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089EE2A-8FDD-FAB4-20FE-7FF080E92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C3B1EB4-657C-1A72-3E7D-57A148F75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59AEC-5AC2-034B-BAD3-BDFDD83AF1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27954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8DCAD1A-69FA-8704-10B0-DD1E9AB00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8E0A4-5B49-2142-AC1D-556030FA45CA}" type="datetimeFigureOut">
              <a:rPr lang="es-ES" smtClean="0"/>
              <a:t>23/03/2026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B4E0298-B097-4252-61A0-5092288AD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F2C80CC-3EAE-3942-E89C-6C9A98BE3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59AEC-5AC2-034B-BAD3-BDFDD83AF1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0446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EFCF00-65A4-C3D2-1E2D-5C20F4D8E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745A223-E993-4856-7E31-8FD423C978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E961C9A-071A-5720-79D8-69E06AEF46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88764CB-FCBD-D4C1-999F-D445EA21B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8E0A4-5B49-2142-AC1D-556030FA45CA}" type="datetimeFigureOut">
              <a:rPr lang="es-ES" smtClean="0"/>
              <a:t>23/03/2026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CEC18F9-3591-6BAB-B546-71AEE9F46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0755B01-47E6-9FE6-FE2D-F0C9C43BC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59AEC-5AC2-034B-BAD3-BDFDD83AF1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1831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084631-6C62-4E3C-A2CF-F716E0EA9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36E235D-A524-F544-24B2-6110B27FFA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A137A9B-F668-B521-B991-6A794ACC9A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907E632-B6BB-5ED1-4FBB-ABE2F0DFE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8E0A4-5B49-2142-AC1D-556030FA45CA}" type="datetimeFigureOut">
              <a:rPr lang="es-ES" smtClean="0"/>
              <a:t>23/03/2026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5F44743-C3FC-63F2-069D-21C5A69D1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42A3563-7E66-D8E7-41BB-B9C41461C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59AEC-5AC2-034B-BAD3-BDFDD83AF1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7118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AB0B84B-F19E-2F82-0EBE-27379BCA8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3BB9BAF-4288-04F2-38CC-1FB57D8E8A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EE979E6-FB9A-3C78-5937-18DFC63C28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28E0A4-5B49-2142-AC1D-556030FA45CA}" type="datetimeFigureOut">
              <a:rPr lang="es-ES" smtClean="0"/>
              <a:t>23/03/2026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E8736DB-DDD0-9EA0-15F3-B577F2A5E8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D11EF2E-CD95-5C39-8C1F-E8043C41F8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C59AEC-5AC2-034B-BAD3-BDFDD83AF1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2252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D7D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e 1">
            <a:extLst>
              <a:ext uri="{FF2B5EF4-FFF2-40B4-BE49-F238E27FC236}">
                <a16:creationId xmlns:a16="http://schemas.microsoft.com/office/drawing/2014/main" id="{EEBB9C7C-B8F5-A70D-1D17-204E32DEB22A}"/>
              </a:ext>
            </a:extLst>
          </p:cNvPr>
          <p:cNvSpPr/>
          <p:nvPr/>
        </p:nvSpPr>
        <p:spPr>
          <a:xfrm>
            <a:off x="610244" y="352451"/>
            <a:ext cx="1473199" cy="1455905"/>
          </a:xfrm>
          <a:prstGeom prst="ellipse">
            <a:avLst/>
          </a:prstGeom>
          <a:gradFill flip="none" rotWithShape="1">
            <a:gsLst>
              <a:gs pos="5000">
                <a:srgbClr val="067A3C"/>
              </a:gs>
              <a:gs pos="40000">
                <a:srgbClr val="00291D"/>
              </a:gs>
              <a:gs pos="83000">
                <a:srgbClr val="00291D"/>
              </a:gs>
              <a:gs pos="100000">
                <a:srgbClr val="067A3C"/>
              </a:gs>
            </a:gsLst>
            <a:lin ang="2700000" scaled="1"/>
            <a:tileRect/>
          </a:gradFill>
          <a:ln>
            <a:noFill/>
          </a:ln>
          <a:effectLst>
            <a:outerShdw blurRad="3810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889000" h="889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endParaRPr lang="es-MX" sz="20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B6C0AE4B-8195-EEFD-D08C-ABEEAEA2D2A4}"/>
              </a:ext>
            </a:extLst>
          </p:cNvPr>
          <p:cNvSpPr txBox="1"/>
          <p:nvPr/>
        </p:nvSpPr>
        <p:spPr>
          <a:xfrm>
            <a:off x="268124" y="702594"/>
            <a:ext cx="1703822" cy="40011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B w="114300" h="139700"/>
          </a:sp3d>
        </p:spPr>
        <p:txBody>
          <a:bodyPr wrap="square">
            <a:spAutoFit/>
          </a:bodyPr>
          <a:lstStyle/>
          <a:p>
            <a:pPr algn="ctr"/>
            <a:r>
              <a:rPr lang="es-MX" sz="2000" noProof="0" dirty="0">
                <a:solidFill>
                  <a:srgbClr val="DAD7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lnlycke Sans" pitchFamily="50" charset="0"/>
              </a:rPr>
              <a:t>Carátula</a:t>
            </a:r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id="{D640EE17-FDF6-6345-E262-6ED9A18C78FE}"/>
              </a:ext>
            </a:extLst>
          </p:cNvPr>
          <p:cNvSpPr/>
          <p:nvPr/>
        </p:nvSpPr>
        <p:spPr>
          <a:xfrm>
            <a:off x="2182270" y="317323"/>
            <a:ext cx="925556" cy="914691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508000" h="508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2</a:t>
            </a:r>
          </a:p>
          <a:p>
            <a:endParaRPr lang="es-MX" sz="1100" b="1" noProof="0" dirty="0">
              <a:solidFill>
                <a:srgbClr val="DAD7D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37" name="Elipse 36">
            <a:extLst>
              <a:ext uri="{FF2B5EF4-FFF2-40B4-BE49-F238E27FC236}">
                <a16:creationId xmlns:a16="http://schemas.microsoft.com/office/drawing/2014/main" id="{07A3BF57-88BC-4B66-D4C5-647228DAE73D}"/>
              </a:ext>
            </a:extLst>
          </p:cNvPr>
          <p:cNvSpPr/>
          <p:nvPr/>
        </p:nvSpPr>
        <p:spPr>
          <a:xfrm>
            <a:off x="2772386" y="592673"/>
            <a:ext cx="1035686" cy="1023528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508000" h="508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3</a:t>
            </a:r>
          </a:p>
          <a:p>
            <a:endParaRPr lang="es-MX" sz="16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38" name="Elipse 37">
            <a:extLst>
              <a:ext uri="{FF2B5EF4-FFF2-40B4-BE49-F238E27FC236}">
                <a16:creationId xmlns:a16="http://schemas.microsoft.com/office/drawing/2014/main" id="{A41E3EEF-F304-25F6-1874-393F09E46015}"/>
              </a:ext>
            </a:extLst>
          </p:cNvPr>
          <p:cNvSpPr/>
          <p:nvPr/>
        </p:nvSpPr>
        <p:spPr>
          <a:xfrm>
            <a:off x="3663926" y="353783"/>
            <a:ext cx="925556" cy="914691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508000" h="508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4</a:t>
            </a:r>
          </a:p>
          <a:p>
            <a:endParaRPr lang="es-MX" sz="16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39" name="Elipse 38">
            <a:extLst>
              <a:ext uri="{FF2B5EF4-FFF2-40B4-BE49-F238E27FC236}">
                <a16:creationId xmlns:a16="http://schemas.microsoft.com/office/drawing/2014/main" id="{FB1D5552-0E33-1111-9DFD-C4C8BF66F1A7}"/>
              </a:ext>
            </a:extLst>
          </p:cNvPr>
          <p:cNvSpPr/>
          <p:nvPr/>
        </p:nvSpPr>
        <p:spPr>
          <a:xfrm>
            <a:off x="4642759" y="818580"/>
            <a:ext cx="834825" cy="825026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508000" h="508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5</a:t>
            </a:r>
          </a:p>
          <a:p>
            <a:endParaRPr lang="es-MX" sz="16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40" name="Elipse 39">
            <a:extLst>
              <a:ext uri="{FF2B5EF4-FFF2-40B4-BE49-F238E27FC236}">
                <a16:creationId xmlns:a16="http://schemas.microsoft.com/office/drawing/2014/main" id="{0F613E79-5427-2EC2-3081-AA44B29B882A}"/>
              </a:ext>
            </a:extLst>
          </p:cNvPr>
          <p:cNvSpPr/>
          <p:nvPr/>
        </p:nvSpPr>
        <p:spPr>
          <a:xfrm>
            <a:off x="5270974" y="344225"/>
            <a:ext cx="979355" cy="9678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508000" h="508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6</a:t>
            </a:r>
          </a:p>
          <a:p>
            <a:endParaRPr lang="es-MX" sz="16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41" name="Elipse 40">
            <a:extLst>
              <a:ext uri="{FF2B5EF4-FFF2-40B4-BE49-F238E27FC236}">
                <a16:creationId xmlns:a16="http://schemas.microsoft.com/office/drawing/2014/main" id="{CE7A39AD-5D04-A0D9-C3BE-EA74C6B20191}"/>
              </a:ext>
            </a:extLst>
          </p:cNvPr>
          <p:cNvSpPr/>
          <p:nvPr/>
        </p:nvSpPr>
        <p:spPr>
          <a:xfrm>
            <a:off x="6083453" y="770297"/>
            <a:ext cx="825121" cy="815434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508000" h="508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7</a:t>
            </a:r>
          </a:p>
          <a:p>
            <a:endParaRPr lang="es-MX" sz="16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42" name="Elipse 41">
            <a:extLst>
              <a:ext uri="{FF2B5EF4-FFF2-40B4-BE49-F238E27FC236}">
                <a16:creationId xmlns:a16="http://schemas.microsoft.com/office/drawing/2014/main" id="{E3A8FB7C-7A63-DB17-C58C-81B78989C991}"/>
              </a:ext>
            </a:extLst>
          </p:cNvPr>
          <p:cNvSpPr/>
          <p:nvPr/>
        </p:nvSpPr>
        <p:spPr>
          <a:xfrm>
            <a:off x="6544832" y="254645"/>
            <a:ext cx="747219" cy="73844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508000" h="508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8</a:t>
            </a:r>
          </a:p>
          <a:p>
            <a:endParaRPr lang="es-MX" sz="16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44" name="Elipse 43">
            <a:extLst>
              <a:ext uri="{FF2B5EF4-FFF2-40B4-BE49-F238E27FC236}">
                <a16:creationId xmlns:a16="http://schemas.microsoft.com/office/drawing/2014/main" id="{7AB420C9-7B46-6963-DD00-69CA3A2A0EDE}"/>
              </a:ext>
            </a:extLst>
          </p:cNvPr>
          <p:cNvSpPr/>
          <p:nvPr/>
        </p:nvSpPr>
        <p:spPr>
          <a:xfrm>
            <a:off x="332482" y="240134"/>
            <a:ext cx="524045" cy="517893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>
              <a:rot lat="0" lon="0" rev="21594000"/>
            </a:lightRig>
          </a:scene3d>
          <a:sp3d prstMaterial="plastic">
            <a:bevelT w="279400" h="254000"/>
            <a:bevelB w="495300" h="4953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1</a:t>
            </a:r>
          </a:p>
          <a:p>
            <a:endParaRPr lang="es-MX" sz="1100" b="1" noProof="0" dirty="0">
              <a:solidFill>
                <a:srgbClr val="DAD7D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47" name="Subtítulo 2">
            <a:extLst>
              <a:ext uri="{FF2B5EF4-FFF2-40B4-BE49-F238E27FC236}">
                <a16:creationId xmlns:a16="http://schemas.microsoft.com/office/drawing/2014/main" id="{E97FCEC1-EFC7-3BF4-9832-9B7E25910ED8}"/>
              </a:ext>
            </a:extLst>
          </p:cNvPr>
          <p:cNvSpPr txBox="1">
            <a:spLocks/>
          </p:cNvSpPr>
          <p:nvPr/>
        </p:nvSpPr>
        <p:spPr>
          <a:xfrm>
            <a:off x="1346843" y="2270816"/>
            <a:ext cx="71374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MX" sz="7800" noProof="0" dirty="0">
                <a:solidFill>
                  <a:srgbClr val="067A3C"/>
                </a:solidFill>
                <a:latin typeface="Molnlycke Sans" pitchFamily="50" charset="0"/>
              </a:rPr>
              <a:t>Título</a:t>
            </a:r>
            <a:endParaRPr lang="es-MX" sz="4800" i="1" noProof="0" dirty="0">
              <a:solidFill>
                <a:srgbClr val="067A3C"/>
              </a:solidFill>
              <a:latin typeface="Molnlycke Sans" pitchFamily="50" charset="0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B90F9992-3A16-148A-6A41-85399225E4A3}"/>
              </a:ext>
            </a:extLst>
          </p:cNvPr>
          <p:cNvSpPr txBox="1">
            <a:spLocks/>
          </p:cNvSpPr>
          <p:nvPr/>
        </p:nvSpPr>
        <p:spPr>
          <a:xfrm>
            <a:off x="1120035" y="3476675"/>
            <a:ext cx="8351520" cy="290449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2000"/>
              </a:spcBef>
              <a:buFont typeface="Wingdings 3" panose="05040102010807070707" pitchFamily="18" charset="2"/>
              <a:buChar char="•"/>
            </a:pPr>
            <a:r>
              <a:rPr lang="es-MX" sz="2400" noProof="0" dirty="0">
                <a:sym typeface="+mn-ea"/>
              </a:rPr>
              <a:t>Información del autor</a:t>
            </a:r>
          </a:p>
          <a:p>
            <a:pPr>
              <a:spcBef>
                <a:spcPts val="2000"/>
              </a:spcBef>
              <a:buFont typeface="Wingdings 3" panose="05040102010807070707" pitchFamily="18" charset="2"/>
              <a:buChar char="•"/>
            </a:pPr>
            <a:endParaRPr lang="es-MX" sz="2400" noProof="0" dirty="0">
              <a:sym typeface="+mn-ea"/>
            </a:endParaRPr>
          </a:p>
          <a:p>
            <a:pPr>
              <a:spcBef>
                <a:spcPts val="2000"/>
              </a:spcBef>
              <a:buFont typeface="Wingdings 3" panose="05040102010807070707" pitchFamily="18" charset="2"/>
              <a:buChar char="•"/>
            </a:pPr>
            <a:r>
              <a:rPr lang="es-MX" sz="2400" noProof="0" dirty="0">
                <a:sym typeface="+mn-ea"/>
              </a:rPr>
              <a:t>Nombre y cargo:</a:t>
            </a:r>
            <a:endParaRPr lang="es-MX" sz="2400" spc="-20" noProof="0" dirty="0">
              <a:latin typeface="+mj-lt"/>
              <a:sym typeface="+mn-ea"/>
            </a:endParaRPr>
          </a:p>
          <a:p>
            <a:pPr>
              <a:spcBef>
                <a:spcPts val="2000"/>
              </a:spcBef>
              <a:buFont typeface="Wingdings 3" panose="05040102010807070707" pitchFamily="18" charset="2"/>
              <a:buChar char="•"/>
            </a:pPr>
            <a:r>
              <a:rPr lang="es-MX" sz="2400" noProof="0" dirty="0">
                <a:sym typeface="+mn-ea"/>
              </a:rPr>
              <a:t>Institución/Hospital:</a:t>
            </a:r>
            <a:endParaRPr lang="es-MX" sz="2400" spc="-20" noProof="0" dirty="0">
              <a:latin typeface="+mj-lt"/>
              <a:sym typeface="+mn-ea"/>
            </a:endParaRPr>
          </a:p>
          <a:p>
            <a:pPr>
              <a:spcBef>
                <a:spcPts val="2000"/>
              </a:spcBef>
              <a:buFont typeface="Wingdings 3" panose="05040102010807070707" pitchFamily="18" charset="2"/>
              <a:buChar char="•"/>
            </a:pPr>
            <a:r>
              <a:rPr lang="es-MX" sz="2400" noProof="0" dirty="0">
                <a:sym typeface="+mn-ea"/>
              </a:rPr>
              <a:t>Correo electrónico de contacto (opcional):</a:t>
            </a:r>
            <a:endParaRPr lang="es-MX" sz="2400" spc="-20" noProof="0" dirty="0">
              <a:latin typeface="+mj-lt"/>
              <a:sym typeface="+mn-ea"/>
            </a:endParaRPr>
          </a:p>
          <a:p>
            <a:pPr>
              <a:spcBef>
                <a:spcPts val="2000"/>
              </a:spcBef>
              <a:buFont typeface="Wingdings 3" panose="05040102010807070707" pitchFamily="18" charset="2"/>
              <a:buChar char="•"/>
            </a:pPr>
            <a:endParaRPr lang="es-MX" sz="2400" spc="-20" noProof="0" dirty="0">
              <a:latin typeface="+mj-lt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0764104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D7D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ED25C1F-1EE8-3A69-9321-F342CF3F90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8833B-841B-4372-098E-FF9BA47A86A2}"/>
              </a:ext>
            </a:extLst>
          </p:cNvPr>
          <p:cNvSpPr txBox="1">
            <a:spLocks/>
          </p:cNvSpPr>
          <p:nvPr/>
        </p:nvSpPr>
        <p:spPr>
          <a:xfrm>
            <a:off x="724406" y="787400"/>
            <a:ext cx="10666462" cy="5853555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4800" noProof="0" dirty="0"/>
              <a:t>Envíe su caso a </a:t>
            </a:r>
            <a:br>
              <a:rPr lang="es-MX" sz="4800" noProof="0" dirty="0"/>
            </a:br>
            <a:br>
              <a:rPr lang="es-MX" sz="4800" noProof="0" dirty="0"/>
            </a:br>
            <a:r>
              <a:rPr lang="es-MX" sz="4800" noProof="0" dirty="0">
                <a:solidFill>
                  <a:schemeClr val="accent1"/>
                </a:solidFill>
              </a:rPr>
              <a:t>thalia.ibanez@molnlycke.com</a:t>
            </a:r>
            <a:br>
              <a:rPr lang="es-MX" sz="4800" noProof="0" dirty="0"/>
            </a:br>
            <a:br>
              <a:rPr lang="es-MX" sz="4800" noProof="0" dirty="0"/>
            </a:br>
            <a:r>
              <a:rPr lang="es-MX" sz="3200" noProof="0" dirty="0"/>
              <a:t>Fecha limite: 31 Julio , 2026</a:t>
            </a:r>
            <a:br>
              <a:rPr lang="es-MX" sz="3200" noProof="0" dirty="0"/>
            </a:br>
            <a:r>
              <a:rPr lang="es-MX" sz="3200" noProof="0" dirty="0"/>
              <a:t>Anuncio del ganador: Septiembre, 2026</a:t>
            </a:r>
            <a:br>
              <a:rPr lang="es-MX" sz="4800" noProof="0" dirty="0"/>
            </a:br>
            <a:br>
              <a:rPr lang="es-MX" sz="4800" noProof="0" dirty="0"/>
            </a:br>
            <a:endParaRPr lang="es-MX" sz="1600" noProof="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630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D7D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1A6114D-A73E-DB98-6763-A7AEDE6336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ipse 5">
            <a:extLst>
              <a:ext uri="{FF2B5EF4-FFF2-40B4-BE49-F238E27FC236}">
                <a16:creationId xmlns:a16="http://schemas.microsoft.com/office/drawing/2014/main" id="{2AAA54E6-89DA-BC3D-749C-1CDF1BC64336}"/>
              </a:ext>
            </a:extLst>
          </p:cNvPr>
          <p:cNvSpPr/>
          <p:nvPr/>
        </p:nvSpPr>
        <p:spPr>
          <a:xfrm>
            <a:off x="1540696" y="326926"/>
            <a:ext cx="1544553" cy="1526421"/>
          </a:xfrm>
          <a:prstGeom prst="ellipse">
            <a:avLst/>
          </a:prstGeom>
          <a:gradFill flip="none" rotWithShape="1">
            <a:gsLst>
              <a:gs pos="5000">
                <a:srgbClr val="067A3C"/>
              </a:gs>
              <a:gs pos="40000">
                <a:srgbClr val="00291D"/>
              </a:gs>
              <a:gs pos="83000">
                <a:srgbClr val="00291D"/>
              </a:gs>
              <a:gs pos="100000">
                <a:srgbClr val="067A3C"/>
              </a:gs>
            </a:gsLst>
            <a:lin ang="2700000" scaled="1"/>
            <a:tileRect/>
          </a:gradFill>
          <a:ln>
            <a:noFill/>
          </a:ln>
          <a:effectLst>
            <a:outerShdw blurRad="3810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889000" h="889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endParaRPr lang="es-MX" sz="20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4B945B82-32BD-8E95-7246-2DFB7A9F9E76}"/>
              </a:ext>
            </a:extLst>
          </p:cNvPr>
          <p:cNvSpPr txBox="1"/>
          <p:nvPr/>
        </p:nvSpPr>
        <p:spPr>
          <a:xfrm>
            <a:off x="1373970" y="546488"/>
            <a:ext cx="1487540" cy="707886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B w="114300" h="139700"/>
          </a:sp3d>
        </p:spPr>
        <p:txBody>
          <a:bodyPr wrap="square">
            <a:spAutoFit/>
          </a:bodyPr>
          <a:lstStyle/>
          <a:p>
            <a:pPr algn="ctr"/>
            <a:r>
              <a:rPr lang="es-MX" sz="2000" noProof="0" dirty="0">
                <a:solidFill>
                  <a:srgbClr val="DAD7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lnlycke Sans" pitchFamily="50" charset="0"/>
              </a:rPr>
              <a:t>Conflicto de interés</a:t>
            </a:r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60CD3F0F-0A99-2444-5956-093B9AEE7D1A}"/>
              </a:ext>
            </a:extLst>
          </p:cNvPr>
          <p:cNvSpPr/>
          <p:nvPr/>
        </p:nvSpPr>
        <p:spPr>
          <a:xfrm>
            <a:off x="474774" y="564776"/>
            <a:ext cx="814230" cy="804672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39700" dir="10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342900" h="4445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1</a:t>
            </a:r>
          </a:p>
          <a:p>
            <a:endParaRPr lang="es-MX" sz="1100" b="1" noProof="0" dirty="0">
              <a:solidFill>
                <a:srgbClr val="DAD7D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20" name="Elipse 19">
            <a:extLst>
              <a:ext uri="{FF2B5EF4-FFF2-40B4-BE49-F238E27FC236}">
                <a16:creationId xmlns:a16="http://schemas.microsoft.com/office/drawing/2014/main" id="{16DD3BEF-56C3-6330-4072-80F63DD905A5}"/>
              </a:ext>
            </a:extLst>
          </p:cNvPr>
          <p:cNvSpPr/>
          <p:nvPr/>
        </p:nvSpPr>
        <p:spPr>
          <a:xfrm>
            <a:off x="1259077" y="127325"/>
            <a:ext cx="585772" cy="578895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>
              <a:rot lat="0" lon="0" rev="21594000"/>
            </a:lightRig>
          </a:scene3d>
          <a:sp3d prstMaterial="plastic">
            <a:bevelT w="279400" h="254000"/>
            <a:bevelB w="495300" h="4953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2</a:t>
            </a:r>
          </a:p>
          <a:p>
            <a:endParaRPr lang="es-MX" sz="1100" b="1" noProof="0" dirty="0">
              <a:solidFill>
                <a:srgbClr val="DAD7D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29" name="Elipse 28">
            <a:extLst>
              <a:ext uri="{FF2B5EF4-FFF2-40B4-BE49-F238E27FC236}">
                <a16:creationId xmlns:a16="http://schemas.microsoft.com/office/drawing/2014/main" id="{8FA1278A-36DD-E7BB-0CDD-1AB94B75C4F7}"/>
              </a:ext>
            </a:extLst>
          </p:cNvPr>
          <p:cNvSpPr/>
          <p:nvPr/>
        </p:nvSpPr>
        <p:spPr>
          <a:xfrm>
            <a:off x="2830261" y="719998"/>
            <a:ext cx="1035686" cy="1023528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508000" h="508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3</a:t>
            </a:r>
          </a:p>
          <a:p>
            <a:endParaRPr lang="es-MX" sz="16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id="{706E90D2-A815-EA84-93E4-93D26BFE18C1}"/>
              </a:ext>
            </a:extLst>
          </p:cNvPr>
          <p:cNvSpPr/>
          <p:nvPr/>
        </p:nvSpPr>
        <p:spPr>
          <a:xfrm>
            <a:off x="3721801" y="481108"/>
            <a:ext cx="925556" cy="914691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508000" h="508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4</a:t>
            </a:r>
          </a:p>
          <a:p>
            <a:endParaRPr lang="es-MX" sz="16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31" name="Elipse 30">
            <a:extLst>
              <a:ext uri="{FF2B5EF4-FFF2-40B4-BE49-F238E27FC236}">
                <a16:creationId xmlns:a16="http://schemas.microsoft.com/office/drawing/2014/main" id="{9EAA3D36-69FC-0F53-5286-4BDC31813CB5}"/>
              </a:ext>
            </a:extLst>
          </p:cNvPr>
          <p:cNvSpPr/>
          <p:nvPr/>
        </p:nvSpPr>
        <p:spPr>
          <a:xfrm>
            <a:off x="4642759" y="945905"/>
            <a:ext cx="834825" cy="825026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508000" h="508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5</a:t>
            </a:r>
          </a:p>
          <a:p>
            <a:endParaRPr lang="es-MX" sz="16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id="{C465C460-8B02-0A1D-465E-FBCADE157083}"/>
              </a:ext>
            </a:extLst>
          </p:cNvPr>
          <p:cNvSpPr/>
          <p:nvPr/>
        </p:nvSpPr>
        <p:spPr>
          <a:xfrm>
            <a:off x="5270974" y="471550"/>
            <a:ext cx="979355" cy="9678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508000" h="508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6</a:t>
            </a:r>
          </a:p>
          <a:p>
            <a:endParaRPr lang="es-MX" sz="16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33" name="Elipse 32">
            <a:extLst>
              <a:ext uri="{FF2B5EF4-FFF2-40B4-BE49-F238E27FC236}">
                <a16:creationId xmlns:a16="http://schemas.microsoft.com/office/drawing/2014/main" id="{A80A5AF7-DFB4-FB36-EE67-BEED14C117FA}"/>
              </a:ext>
            </a:extLst>
          </p:cNvPr>
          <p:cNvSpPr/>
          <p:nvPr/>
        </p:nvSpPr>
        <p:spPr>
          <a:xfrm>
            <a:off x="6083453" y="897622"/>
            <a:ext cx="825121" cy="815434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508000" h="508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7</a:t>
            </a:r>
          </a:p>
          <a:p>
            <a:endParaRPr lang="es-MX" sz="16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id="{272BBE25-760B-7B56-1F5A-7D273553A83B}"/>
              </a:ext>
            </a:extLst>
          </p:cNvPr>
          <p:cNvSpPr/>
          <p:nvPr/>
        </p:nvSpPr>
        <p:spPr>
          <a:xfrm>
            <a:off x="6544832" y="381970"/>
            <a:ext cx="747219" cy="73844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508000" h="508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8</a:t>
            </a:r>
          </a:p>
          <a:p>
            <a:endParaRPr lang="es-MX" sz="16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E79CBE60-D946-85E3-FE1C-A36F5747E889}"/>
              </a:ext>
            </a:extLst>
          </p:cNvPr>
          <p:cNvSpPr txBox="1"/>
          <p:nvPr/>
        </p:nvSpPr>
        <p:spPr>
          <a:xfrm>
            <a:off x="1373970" y="2133600"/>
            <a:ext cx="995443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noProof="0" dirty="0"/>
              <a:t>Por medio de la presente, la persona participante manifiesta que no existe ningún conflicto de interés que pudiera influir, de manera real o potencial, en su participación dentro del concurso que requiere el uso del aerosol de hemoglobina.</a:t>
            </a:r>
          </a:p>
          <a:p>
            <a:endParaRPr lang="es-MX" noProof="0" dirty="0"/>
          </a:p>
          <a:p>
            <a:r>
              <a:rPr lang="es-MX" noProof="0" dirty="0"/>
              <a:t>El participante confirma que:</a:t>
            </a:r>
          </a:p>
          <a:p>
            <a:pPr marL="285750" indent="-285750">
              <a:buFontTx/>
              <a:buChar char="-"/>
            </a:pPr>
            <a:r>
              <a:rPr lang="es-MX" noProof="0" dirty="0"/>
              <a:t>No mantiene relación financiera, contractual o comercial con la empresa fabricante o distribuidora de aerosol de hemoglobina que pudiera sesgar su participación.</a:t>
            </a:r>
          </a:p>
          <a:p>
            <a:pPr marL="285750" indent="-285750">
              <a:buFontTx/>
              <a:buChar char="-"/>
            </a:pPr>
            <a:r>
              <a:rPr lang="es-MX" noProof="0" dirty="0"/>
              <a:t>No recibe incentivos económicos, materiales o de cualquier otra índole vinculados al uso, promoción o recomendación de dicho producto.</a:t>
            </a:r>
          </a:p>
          <a:p>
            <a:pPr marL="285750" indent="-285750">
              <a:buFontTx/>
              <a:buChar char="-"/>
            </a:pPr>
            <a:r>
              <a:rPr lang="es-MX" noProof="0" dirty="0"/>
              <a:t>Su intervención en el concurso es completamente voluntaria y está basada exclusivamente en criterios profesionales, formativos y/o académicos, sin influencia externa que pidiera comprometer la imparcialidad del proceso</a:t>
            </a: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FC8EA8E7-215D-02E9-1C47-BE8733EF5A1E}"/>
              </a:ext>
            </a:extLst>
          </p:cNvPr>
          <p:cNvCxnSpPr/>
          <p:nvPr/>
        </p:nvCxnSpPr>
        <p:spPr>
          <a:xfrm>
            <a:off x="294290" y="6379779"/>
            <a:ext cx="2535971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5" name="CuadroTexto 4">
            <a:extLst>
              <a:ext uri="{FF2B5EF4-FFF2-40B4-BE49-F238E27FC236}">
                <a16:creationId xmlns:a16="http://schemas.microsoft.com/office/drawing/2014/main" id="{BEF3379B-26E7-6812-AB14-366445B8DE14}"/>
              </a:ext>
            </a:extLst>
          </p:cNvPr>
          <p:cNvSpPr txBox="1"/>
          <p:nvPr/>
        </p:nvSpPr>
        <p:spPr>
          <a:xfrm>
            <a:off x="331911" y="6406130"/>
            <a:ext cx="3571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noProof="0" dirty="0"/>
              <a:t>Firma participante</a:t>
            </a:r>
          </a:p>
        </p:txBody>
      </p:sp>
    </p:spTree>
    <p:extLst>
      <p:ext uri="{BB962C8B-B14F-4D97-AF65-F5344CB8AC3E}">
        <p14:creationId xmlns:p14="http://schemas.microsoft.com/office/powerpoint/2010/main" val="2937744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D7D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B75B23-53C8-5202-DE78-15C88B10F7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1">
            <a:extLst>
              <a:ext uri="{FF2B5EF4-FFF2-40B4-BE49-F238E27FC236}">
                <a16:creationId xmlns:a16="http://schemas.microsoft.com/office/drawing/2014/main" id="{DFB2EBA4-3E08-FB37-F4DB-330A34121C20}"/>
              </a:ext>
            </a:extLst>
          </p:cNvPr>
          <p:cNvSpPr/>
          <p:nvPr/>
        </p:nvSpPr>
        <p:spPr>
          <a:xfrm>
            <a:off x="1519555" y="445770"/>
            <a:ext cx="8219440" cy="430530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000" b="0" i="0" u="none" strike="noStrike" kern="1200" cap="none" spc="0" normalizeH="0" baseline="0" noProof="0" dirty="0">
                <a:ln>
                  <a:noFill/>
                </a:ln>
                <a:solidFill>
                  <a:srgbClr val="067A3C"/>
                </a:solidFill>
                <a:effectLst/>
                <a:uLnTx/>
                <a:uFillTx/>
                <a:latin typeface="Molnlycke Sans"/>
                <a:ea typeface="+mn-ea"/>
                <a:cs typeface="+mn-cs"/>
                <a:sym typeface="+mn-lt"/>
              </a:rPr>
              <a:t>Puntos clave para la fotografía clínica de heridas</a:t>
            </a:r>
          </a:p>
        </p:txBody>
      </p:sp>
      <p:sp>
        <p:nvSpPr>
          <p:cNvPr id="4" name="圆角矩形标注 8">
            <a:extLst>
              <a:ext uri="{FF2B5EF4-FFF2-40B4-BE49-F238E27FC236}">
                <a16:creationId xmlns:a16="http://schemas.microsoft.com/office/drawing/2014/main" id="{5442FB17-CF83-5DFE-5DC2-1F0CAD6E6E9A}"/>
              </a:ext>
            </a:extLst>
          </p:cNvPr>
          <p:cNvSpPr/>
          <p:nvPr/>
        </p:nvSpPr>
        <p:spPr bwMode="auto">
          <a:xfrm>
            <a:off x="6445250" y="1272540"/>
            <a:ext cx="5563870" cy="4722495"/>
          </a:xfrm>
          <a:prstGeom prst="wedgeRoundRectCallout">
            <a:avLst>
              <a:gd name="adj1" fmla="val -71915"/>
              <a:gd name="adj2" fmla="val -7491"/>
              <a:gd name="adj3" fmla="val 16667"/>
            </a:avLst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none" lIns="0" tIns="0" rIns="0" bIns="0" numCol="1" rtlCol="0" anchor="t" anchorCtr="0" compatLnSpc="1"/>
          <a:lstStyle/>
          <a:p>
            <a:pPr marL="0" marR="0" lvl="0" indent="0" algn="l" defTabSz="6858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charset="-122"/>
              <a:ea typeface="微软雅黑" charset="-122"/>
              <a:cs typeface="+mn-cs"/>
              <a:sym typeface="+mn-lt"/>
            </a:endParaRPr>
          </a:p>
        </p:txBody>
      </p:sp>
      <p:pic>
        <p:nvPicPr>
          <p:cNvPr id="5" name="Picture 7" descr="C:\Users\Administrator.O1ZSR2Q4QQNPDGA\Desktop\新建文件夹 (5)\2.jpg">
            <a:extLst>
              <a:ext uri="{FF2B5EF4-FFF2-40B4-BE49-F238E27FC236}">
                <a16:creationId xmlns:a16="http://schemas.microsoft.com/office/drawing/2014/main" id="{07F61ED1-8BEB-EC82-FE41-D0687C31D019}"/>
              </a:ext>
            </a:extLst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" y="2054860"/>
            <a:ext cx="4798060" cy="3157855"/>
          </a:xfrm>
          <a:prstGeom prst="rect">
            <a:avLst/>
          </a:prstGeom>
          <a:noFill/>
        </p:spPr>
      </p:pic>
      <p:pic>
        <p:nvPicPr>
          <p:cNvPr id="6" name="图形 12" descr="照相机">
            <a:extLst>
              <a:ext uri="{FF2B5EF4-FFF2-40B4-BE49-F238E27FC236}">
                <a16:creationId xmlns:a16="http://schemas.microsoft.com/office/drawing/2014/main" id="{4832CAFE-A457-3B0D-1A65-BE36AF94D1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21310" y="41910"/>
            <a:ext cx="1063625" cy="1063625"/>
          </a:xfrm>
          <a:prstGeom prst="rect">
            <a:avLst/>
          </a:prstGeom>
        </p:spPr>
      </p:pic>
      <p:sp>
        <p:nvSpPr>
          <p:cNvPr id="7" name="文本框 9">
            <a:extLst>
              <a:ext uri="{FF2B5EF4-FFF2-40B4-BE49-F238E27FC236}">
                <a16:creationId xmlns:a16="http://schemas.microsoft.com/office/drawing/2014/main" id="{7D4CCFE0-AB33-3463-A4D1-6705CC173566}"/>
              </a:ext>
            </a:extLst>
          </p:cNvPr>
          <p:cNvSpPr txBox="1"/>
          <p:nvPr/>
        </p:nvSpPr>
        <p:spPr>
          <a:xfrm>
            <a:off x="6725285" y="1568450"/>
            <a:ext cx="5213350" cy="3749675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400" b="0" i="0" u="none" strike="noStrike" kern="1200" cap="none" spc="0" normalizeH="0" baseline="0" noProof="0" dirty="0">
                <a:ln>
                  <a:noFill/>
                </a:ln>
                <a:solidFill>
                  <a:srgbClr val="232523">
                    <a:lumMod val="90000"/>
                    <a:lumOff val="10000"/>
                  </a:srgbClr>
                </a:solidFill>
                <a:effectLst/>
                <a:uLnTx/>
                <a:uFillTx/>
                <a:latin typeface="Arial" panose="020B0604020202090204"/>
                <a:ea typeface="微软雅黑"/>
                <a:cs typeface="+mn-cs"/>
                <a:sym typeface="+mn-lt"/>
              </a:rPr>
              <a:t>Requisitos para las fotos: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400" b="0" i="0" u="none" strike="noStrike" kern="1200" cap="none" spc="0" normalizeH="0" baseline="0" noProof="0" dirty="0">
              <a:ln>
                <a:noFill/>
              </a:ln>
              <a:solidFill>
                <a:srgbClr val="232523">
                  <a:lumMod val="90000"/>
                  <a:lumOff val="10000"/>
                </a:srgbClr>
              </a:solidFill>
              <a:effectLst/>
              <a:uLnTx/>
              <a:uFillTx/>
              <a:latin typeface="Arial" panose="020B0604020202090204"/>
              <a:ea typeface="微软雅黑"/>
              <a:cs typeface="+mn-cs"/>
              <a:sym typeface="+mn-lt"/>
            </a:endParaRPr>
          </a:p>
          <a:p>
            <a:pPr marL="228600" marR="0" lvl="0" indent="-22860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s-MX" sz="1400" b="0" i="0" u="none" strike="noStrike" kern="1200" cap="none" spc="0" normalizeH="0" baseline="0" noProof="0" dirty="0">
                <a:ln>
                  <a:noFill/>
                </a:ln>
                <a:solidFill>
                  <a:srgbClr val="232523">
                    <a:lumMod val="90000"/>
                    <a:lumOff val="10000"/>
                  </a:srgbClr>
                </a:solidFill>
                <a:effectLst/>
                <a:uLnTx/>
                <a:uFillTx/>
                <a:latin typeface="Arial" panose="020B0604020202090204"/>
                <a:ea typeface="微软雅黑"/>
                <a:cs typeface="+mn-cs"/>
                <a:sym typeface="+mn-lt"/>
              </a:rPr>
              <a:t>Retire todas las vendas de la herida para exponer claramente su ubicación</a:t>
            </a:r>
          </a:p>
          <a:p>
            <a:pPr marL="228600" marR="0" lvl="0" indent="-22860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s-MX" sz="1400" b="0" i="0" u="none" strike="noStrike" kern="1200" cap="none" spc="0" normalizeH="0" baseline="0" noProof="0" dirty="0">
              <a:ln>
                <a:noFill/>
              </a:ln>
              <a:solidFill>
                <a:srgbClr val="232523">
                  <a:lumMod val="90000"/>
                  <a:lumOff val="10000"/>
                </a:srgbClr>
              </a:solidFill>
              <a:effectLst/>
              <a:uLnTx/>
              <a:uFillTx/>
              <a:latin typeface="Arial" panose="020B0604020202090204"/>
              <a:ea typeface="微软雅黑"/>
              <a:cs typeface="+mn-cs"/>
              <a:sym typeface="+mn-lt"/>
            </a:endParaRPr>
          </a:p>
          <a:p>
            <a:pPr marL="228600" marR="0" lvl="0" indent="-22860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s-MX" sz="1400" b="0" i="0" u="none" strike="noStrike" kern="1200" cap="none" spc="0" normalizeH="0" baseline="0" noProof="0" dirty="0">
                <a:ln>
                  <a:noFill/>
                </a:ln>
                <a:solidFill>
                  <a:srgbClr val="232523">
                    <a:lumMod val="90000"/>
                    <a:lumOff val="10000"/>
                  </a:srgbClr>
                </a:solidFill>
                <a:effectLst/>
                <a:uLnTx/>
                <a:uFillTx/>
                <a:latin typeface="Arial" panose="020B0604020202090204"/>
                <a:ea typeface="微软雅黑"/>
                <a:cs typeface="+mn-cs"/>
                <a:sym typeface="+mn-lt"/>
              </a:rPr>
              <a:t>Tome una foto antes y después de la limpieza/ desbridamiento de la herida</a:t>
            </a:r>
          </a:p>
          <a:p>
            <a:pPr marL="228600" marR="0" lvl="0" indent="-22860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s-MX" sz="1400" b="0" i="0" u="none" strike="noStrike" kern="1200" cap="none" spc="0" normalizeH="0" baseline="0" noProof="0" dirty="0">
              <a:ln>
                <a:noFill/>
              </a:ln>
              <a:solidFill>
                <a:srgbClr val="232523">
                  <a:lumMod val="90000"/>
                  <a:lumOff val="10000"/>
                </a:srgbClr>
              </a:solidFill>
              <a:effectLst/>
              <a:uLnTx/>
              <a:uFillTx/>
              <a:latin typeface="Arial" panose="020B0604020202090204"/>
              <a:ea typeface="微软雅黑"/>
              <a:cs typeface="+mn-cs"/>
              <a:sym typeface="+mn-lt"/>
            </a:endParaRPr>
          </a:p>
          <a:p>
            <a:pPr marL="228600" marR="0" lvl="0" indent="-22860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s-MX" sz="1400" b="0" i="0" u="none" strike="noStrike" kern="1200" cap="none" spc="0" normalizeH="0" baseline="0" noProof="0" dirty="0">
                <a:ln>
                  <a:noFill/>
                </a:ln>
                <a:solidFill>
                  <a:srgbClr val="232523">
                    <a:lumMod val="90000"/>
                    <a:lumOff val="10000"/>
                  </a:srgbClr>
                </a:solidFill>
                <a:effectLst/>
                <a:uLnTx/>
                <a:uFillTx/>
                <a:latin typeface="Arial" panose="020B0604020202090204"/>
                <a:ea typeface="微软雅黑"/>
                <a:cs typeface="+mn-cs"/>
                <a:sym typeface="+mn-lt"/>
              </a:rPr>
              <a:t>Asegúrese de que el ángulo, el encuadre y la distancia de disparo sean consistentes en todas las fotos; evite usar flash</a:t>
            </a:r>
          </a:p>
          <a:p>
            <a:pPr marL="228600" marR="0" lvl="0" indent="-22860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s-MX" sz="1400" b="0" i="0" u="none" strike="noStrike" kern="1200" cap="none" spc="0" normalizeH="0" baseline="0" noProof="0" dirty="0">
              <a:ln>
                <a:noFill/>
              </a:ln>
              <a:solidFill>
                <a:srgbClr val="232523">
                  <a:lumMod val="90000"/>
                  <a:lumOff val="10000"/>
                </a:srgbClr>
              </a:solidFill>
              <a:effectLst/>
              <a:uLnTx/>
              <a:uFillTx/>
              <a:latin typeface="Arial" panose="020B0604020202090204"/>
              <a:ea typeface="微软雅黑"/>
              <a:cs typeface="+mn-cs"/>
              <a:sym typeface="+mn-lt"/>
            </a:endParaRPr>
          </a:p>
          <a:p>
            <a:pPr marL="228600" marR="0" lvl="0" indent="-22860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s-MX" sz="1400" b="0" i="0" u="none" strike="noStrike" kern="1200" cap="none" spc="0" normalizeH="0" baseline="0" noProof="0" dirty="0">
                <a:ln>
                  <a:noFill/>
                </a:ln>
                <a:solidFill>
                  <a:srgbClr val="232523">
                    <a:lumMod val="90000"/>
                    <a:lumOff val="10000"/>
                  </a:srgbClr>
                </a:solidFill>
                <a:effectLst/>
                <a:uLnTx/>
                <a:uFillTx/>
                <a:latin typeface="Arial" panose="020B0604020202090204"/>
                <a:ea typeface="微软雅黑"/>
                <a:cs typeface="+mn-cs"/>
                <a:sym typeface="+mn-lt"/>
              </a:rPr>
              <a:t>Incluya una </a:t>
            </a:r>
            <a:r>
              <a:rPr kumimoji="0" lang="es-MX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32523">
                    <a:lumMod val="90000"/>
                    <a:lumOff val="10000"/>
                  </a:srgbClr>
                </a:solidFill>
                <a:effectLst/>
                <a:uLnTx/>
                <a:uFillTx/>
                <a:latin typeface="Arial" panose="020B0604020202090204"/>
                <a:ea typeface="微软雅黑"/>
                <a:cs typeface="+mn-cs"/>
                <a:sym typeface="+mn-lt"/>
              </a:rPr>
              <a:t>relga</a:t>
            </a:r>
            <a:r>
              <a:rPr kumimoji="0" lang="es-MX" sz="1400" b="0" i="0" u="none" strike="noStrike" kern="1200" cap="none" spc="0" normalizeH="0" baseline="0" noProof="0" dirty="0">
                <a:ln>
                  <a:noFill/>
                </a:ln>
                <a:solidFill>
                  <a:srgbClr val="232523">
                    <a:lumMod val="90000"/>
                    <a:lumOff val="10000"/>
                  </a:srgbClr>
                </a:solidFill>
                <a:effectLst/>
                <a:uLnTx/>
                <a:uFillTx/>
                <a:latin typeface="Arial" panose="020B0604020202090204"/>
                <a:ea typeface="微软雅黑"/>
                <a:cs typeface="+mn-cs"/>
                <a:sym typeface="+mn-lt"/>
              </a:rPr>
              <a:t> para heridas u otro objeto de referencia para indicar el </a:t>
            </a:r>
            <a:r>
              <a:rPr kumimoji="0" lang="es-MX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32523">
                    <a:lumMod val="90000"/>
                    <a:lumOff val="10000"/>
                  </a:srgbClr>
                </a:solidFill>
                <a:effectLst/>
                <a:uLnTx/>
                <a:uFillTx/>
                <a:latin typeface="Arial" panose="020B0604020202090204"/>
                <a:ea typeface="微软雅黑"/>
                <a:cs typeface="+mn-cs"/>
                <a:sym typeface="+mn-lt"/>
              </a:rPr>
              <a:t>tamño</a:t>
            </a:r>
            <a:r>
              <a:rPr kumimoji="0" lang="es-MX" sz="1400" b="0" i="0" u="none" strike="noStrike" kern="1200" cap="none" spc="0" normalizeH="0" baseline="0" noProof="0" dirty="0">
                <a:ln>
                  <a:noFill/>
                </a:ln>
                <a:solidFill>
                  <a:srgbClr val="232523">
                    <a:lumMod val="90000"/>
                    <a:lumOff val="10000"/>
                  </a:srgbClr>
                </a:solidFill>
                <a:effectLst/>
                <a:uLnTx/>
                <a:uFillTx/>
                <a:latin typeface="Arial" panose="020B0604020202090204"/>
                <a:ea typeface="微软雅黑"/>
                <a:cs typeface="+mn-cs"/>
                <a:sym typeface="+mn-lt"/>
              </a:rPr>
              <a:t> de la herida; asegúrese de que la fecha sea visible; evite </a:t>
            </a:r>
            <a:r>
              <a:rPr kumimoji="0" lang="es-MX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32523">
                    <a:lumMod val="90000"/>
                    <a:lumOff val="10000"/>
                  </a:srgbClr>
                </a:solidFill>
                <a:effectLst/>
                <a:uLnTx/>
                <a:uFillTx/>
                <a:latin typeface="Arial" panose="020B0604020202090204"/>
                <a:ea typeface="微软雅黑"/>
                <a:cs typeface="+mn-cs"/>
                <a:sym typeface="+mn-lt"/>
              </a:rPr>
              <a:t>oscurecr</a:t>
            </a:r>
            <a:r>
              <a:rPr kumimoji="0" lang="es-MX" sz="1400" b="0" i="0" u="none" strike="noStrike" kern="1200" cap="none" spc="0" normalizeH="0" baseline="0" noProof="0" dirty="0">
                <a:ln>
                  <a:noFill/>
                </a:ln>
                <a:solidFill>
                  <a:srgbClr val="232523">
                    <a:lumMod val="90000"/>
                    <a:lumOff val="10000"/>
                  </a:srgbClr>
                </a:solidFill>
                <a:effectLst/>
                <a:uLnTx/>
                <a:uFillTx/>
                <a:latin typeface="Arial" panose="020B0604020202090204"/>
                <a:ea typeface="微软雅黑"/>
                <a:cs typeface="+mn-cs"/>
                <a:sym typeface="+mn-lt"/>
              </a:rPr>
              <a:t> la herida o la piel circundante.</a:t>
            </a:r>
          </a:p>
          <a:p>
            <a:pPr marL="228600" marR="0" lvl="0" indent="-22860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s-MX" sz="1400" b="0" i="0" u="none" strike="noStrike" kern="1200" cap="none" spc="0" normalizeH="0" baseline="0" noProof="0" dirty="0">
              <a:ln>
                <a:noFill/>
              </a:ln>
              <a:solidFill>
                <a:srgbClr val="232523">
                  <a:lumMod val="90000"/>
                  <a:lumOff val="10000"/>
                </a:srgbClr>
              </a:solidFill>
              <a:effectLst/>
              <a:uLnTx/>
              <a:uFillTx/>
              <a:latin typeface="Arial" panose="020B0604020202090204"/>
              <a:ea typeface="微软雅黑"/>
              <a:cs typeface="+mn-cs"/>
              <a:sym typeface="+mn-lt"/>
            </a:endParaRPr>
          </a:p>
          <a:p>
            <a:pPr marL="228600" marR="0" lvl="0" indent="-22860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s-MX" sz="1400" b="0" i="0" u="none" strike="noStrike" kern="1200" cap="none" spc="0" normalizeH="0" baseline="0" noProof="0" dirty="0">
                <a:ln>
                  <a:noFill/>
                </a:ln>
                <a:solidFill>
                  <a:srgbClr val="232523">
                    <a:lumMod val="90000"/>
                    <a:lumOff val="10000"/>
                  </a:srgbClr>
                </a:solidFill>
                <a:effectLst/>
                <a:uLnTx/>
                <a:uFillTx/>
                <a:latin typeface="Arial" panose="020B0604020202090204"/>
                <a:ea typeface="微软雅黑"/>
                <a:cs typeface="+mn-cs"/>
                <a:sym typeface="+mn-lt"/>
              </a:rPr>
              <a:t>Proteja la privacidad del paciente evitando cualquier parte del cuerpo identificable, como la cara o la zona genital</a:t>
            </a:r>
          </a:p>
          <a:p>
            <a:pPr marL="228600" marR="0" lvl="0" indent="-22860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s-MX" sz="1400" b="0" i="0" u="none" strike="noStrike" kern="1200" cap="none" spc="0" normalizeH="0" baseline="0" noProof="0" dirty="0">
              <a:ln>
                <a:noFill/>
              </a:ln>
              <a:solidFill>
                <a:srgbClr val="232523">
                  <a:lumMod val="90000"/>
                  <a:lumOff val="10000"/>
                </a:srgbClr>
              </a:solidFill>
              <a:effectLst/>
              <a:uLnTx/>
              <a:uFillTx/>
              <a:latin typeface="Arial" panose="020B0604020202090204"/>
              <a:ea typeface="微软雅黑"/>
              <a:cs typeface="+mn-cs"/>
              <a:sym typeface="+mn-lt"/>
            </a:endParaRPr>
          </a:p>
          <a:p>
            <a:pPr marL="228600" marR="0" lvl="0" indent="-22860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s-MX" sz="1400" b="0" i="0" u="none" strike="noStrike" kern="1200" cap="none" spc="0" normalizeH="0" baseline="0" noProof="0" dirty="0">
                <a:ln>
                  <a:noFill/>
                </a:ln>
                <a:solidFill>
                  <a:srgbClr val="232523">
                    <a:lumMod val="90000"/>
                    <a:lumOff val="10000"/>
                  </a:srgbClr>
                </a:solidFill>
                <a:effectLst/>
                <a:uLnTx/>
                <a:uFillTx/>
                <a:latin typeface="Arial" panose="020B0604020202090204"/>
                <a:ea typeface="微软雅黑"/>
                <a:cs typeface="+mn-cs"/>
                <a:sym typeface="+mn-lt"/>
              </a:rPr>
              <a:t>Obtenga el </a:t>
            </a:r>
            <a:r>
              <a:rPr kumimoji="0" lang="es-MX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32523">
                    <a:lumMod val="90000"/>
                    <a:lumOff val="10000"/>
                  </a:srgbClr>
                </a:solidFill>
                <a:effectLst/>
                <a:uLnTx/>
                <a:uFillTx/>
                <a:latin typeface="Arial" panose="020B0604020202090204"/>
                <a:ea typeface="微软雅黑"/>
                <a:cs typeface="+mn-cs"/>
                <a:sym typeface="+mn-lt"/>
              </a:rPr>
              <a:t>consenitmiento</a:t>
            </a:r>
            <a:r>
              <a:rPr kumimoji="0" lang="es-MX" sz="1400" b="0" i="0" u="none" strike="noStrike" kern="1200" cap="none" spc="0" normalizeH="0" baseline="0" noProof="0" dirty="0">
                <a:ln>
                  <a:noFill/>
                </a:ln>
                <a:solidFill>
                  <a:srgbClr val="232523">
                    <a:lumMod val="90000"/>
                    <a:lumOff val="10000"/>
                  </a:srgbClr>
                </a:solidFill>
                <a:effectLst/>
                <a:uLnTx/>
                <a:uFillTx/>
                <a:latin typeface="Arial" panose="020B0604020202090204"/>
                <a:ea typeface="微软雅黑"/>
                <a:cs typeface="+mn-cs"/>
                <a:sym typeface="+mn-lt"/>
              </a:rPr>
              <a:t> informado del paciente si es </a:t>
            </a:r>
            <a:r>
              <a:rPr kumimoji="0" lang="es-MX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32523">
                    <a:lumMod val="90000"/>
                    <a:lumOff val="10000"/>
                  </a:srgbClr>
                </a:solidFill>
                <a:effectLst/>
                <a:uLnTx/>
                <a:uFillTx/>
                <a:latin typeface="Arial" panose="020B0604020202090204"/>
                <a:ea typeface="微软雅黑"/>
                <a:cs typeface="+mn-cs"/>
                <a:sym typeface="+mn-lt"/>
              </a:rPr>
              <a:t>neceasrio</a:t>
            </a:r>
            <a:r>
              <a:rPr kumimoji="0" lang="es-MX" sz="1400" b="0" i="0" u="none" strike="noStrike" kern="1200" cap="none" spc="0" normalizeH="0" baseline="0" noProof="0" dirty="0">
                <a:ln>
                  <a:noFill/>
                </a:ln>
                <a:solidFill>
                  <a:srgbClr val="232523">
                    <a:lumMod val="90000"/>
                    <a:lumOff val="10000"/>
                  </a:srgbClr>
                </a:solidFill>
                <a:effectLst/>
                <a:uLnTx/>
                <a:uFillTx/>
                <a:latin typeface="Arial" panose="020B0604020202090204"/>
                <a:ea typeface="微软雅黑"/>
                <a:cs typeface="+mn-cs"/>
                <a:sym typeface="+mn-lt"/>
              </a:rPr>
              <a:t> para el uso de imágenes</a:t>
            </a:r>
          </a:p>
        </p:txBody>
      </p:sp>
    </p:spTree>
    <p:extLst>
      <p:ext uri="{BB962C8B-B14F-4D97-AF65-F5344CB8AC3E}">
        <p14:creationId xmlns:p14="http://schemas.microsoft.com/office/powerpoint/2010/main" val="824426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D7D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96CC194-825F-A736-B8AC-9E22398782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ipse 5">
            <a:extLst>
              <a:ext uri="{FF2B5EF4-FFF2-40B4-BE49-F238E27FC236}">
                <a16:creationId xmlns:a16="http://schemas.microsoft.com/office/drawing/2014/main" id="{56F31E23-8F89-5710-6F7B-5A67AADF3F37}"/>
              </a:ext>
            </a:extLst>
          </p:cNvPr>
          <p:cNvSpPr/>
          <p:nvPr/>
        </p:nvSpPr>
        <p:spPr>
          <a:xfrm>
            <a:off x="1233938" y="810253"/>
            <a:ext cx="903424" cy="892818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>
              <a:rot lat="0" lon="0" rev="6000000"/>
            </a:lightRig>
          </a:scene3d>
          <a:sp3d prstMaterial="plastic">
            <a:bevelT w="508000" h="508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2</a:t>
            </a:r>
          </a:p>
          <a:p>
            <a:endParaRPr lang="es-MX" sz="16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17" name="Elipse 16">
            <a:extLst>
              <a:ext uri="{FF2B5EF4-FFF2-40B4-BE49-F238E27FC236}">
                <a16:creationId xmlns:a16="http://schemas.microsoft.com/office/drawing/2014/main" id="{C0983119-DA1F-0808-70C2-C2307169DB88}"/>
              </a:ext>
            </a:extLst>
          </p:cNvPr>
          <p:cNvSpPr/>
          <p:nvPr/>
        </p:nvSpPr>
        <p:spPr>
          <a:xfrm>
            <a:off x="2246751" y="350071"/>
            <a:ext cx="1509916" cy="1492191"/>
          </a:xfrm>
          <a:prstGeom prst="ellipse">
            <a:avLst/>
          </a:prstGeom>
          <a:gradFill flip="none" rotWithShape="1">
            <a:gsLst>
              <a:gs pos="5000">
                <a:srgbClr val="067A3C"/>
              </a:gs>
              <a:gs pos="40000">
                <a:srgbClr val="00291D"/>
              </a:gs>
              <a:gs pos="83000">
                <a:srgbClr val="00291D"/>
              </a:gs>
              <a:gs pos="100000">
                <a:srgbClr val="067A3C"/>
              </a:gs>
            </a:gsLst>
            <a:lin ang="2700000" scaled="1"/>
            <a:tileRect/>
          </a:gradFill>
          <a:ln>
            <a:noFill/>
          </a:ln>
          <a:effectLst>
            <a:outerShdw blurRad="3810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889000" h="889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endParaRPr lang="es-MX" sz="20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4DDD2DA6-67B2-C149-D478-EC2D294D4F92}"/>
              </a:ext>
            </a:extLst>
          </p:cNvPr>
          <p:cNvSpPr txBox="1"/>
          <p:nvPr/>
        </p:nvSpPr>
        <p:spPr>
          <a:xfrm>
            <a:off x="1952702" y="731680"/>
            <a:ext cx="1751195" cy="40011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B w="114300" h="139700"/>
          </a:sp3d>
        </p:spPr>
        <p:txBody>
          <a:bodyPr wrap="square">
            <a:spAutoFit/>
          </a:bodyPr>
          <a:lstStyle/>
          <a:p>
            <a:pPr algn="ctr"/>
            <a:r>
              <a:rPr lang="es-MX" sz="2000" noProof="0" dirty="0">
                <a:solidFill>
                  <a:srgbClr val="DAD7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lnlycke Sans" pitchFamily="50" charset="0"/>
              </a:rPr>
              <a:t>Introducción</a:t>
            </a:r>
          </a:p>
        </p:txBody>
      </p:sp>
      <p:sp>
        <p:nvSpPr>
          <p:cNvPr id="19" name="Elipse 18">
            <a:extLst>
              <a:ext uri="{FF2B5EF4-FFF2-40B4-BE49-F238E27FC236}">
                <a16:creationId xmlns:a16="http://schemas.microsoft.com/office/drawing/2014/main" id="{1A02C00C-1480-4D9F-64F9-A95543D868FC}"/>
              </a:ext>
            </a:extLst>
          </p:cNvPr>
          <p:cNvSpPr/>
          <p:nvPr/>
        </p:nvSpPr>
        <p:spPr>
          <a:xfrm>
            <a:off x="474774" y="645796"/>
            <a:ext cx="814230" cy="804672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39700" dir="10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342900" h="4445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1</a:t>
            </a:r>
          </a:p>
          <a:p>
            <a:endParaRPr lang="es-MX" sz="1100" b="1" noProof="0" dirty="0">
              <a:solidFill>
                <a:srgbClr val="DAD7D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20" name="Elipse 19">
            <a:extLst>
              <a:ext uri="{FF2B5EF4-FFF2-40B4-BE49-F238E27FC236}">
                <a16:creationId xmlns:a16="http://schemas.microsoft.com/office/drawing/2014/main" id="{393122AB-2874-C3CA-2C7A-461CFF217D95}"/>
              </a:ext>
            </a:extLst>
          </p:cNvPr>
          <p:cNvSpPr/>
          <p:nvPr/>
        </p:nvSpPr>
        <p:spPr>
          <a:xfrm>
            <a:off x="1965132" y="231494"/>
            <a:ext cx="488702" cy="482964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>
              <a:rot lat="0" lon="0" rev="21594000"/>
            </a:lightRig>
          </a:scene3d>
          <a:sp3d prstMaterial="plastic">
            <a:bevelT w="279400" h="254000"/>
            <a:bevelB w="495300" h="4953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3</a:t>
            </a:r>
          </a:p>
          <a:p>
            <a:endParaRPr lang="es-MX" sz="1100" b="1" noProof="0" dirty="0">
              <a:solidFill>
                <a:srgbClr val="DAD7D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22" name="Elipse 21">
            <a:extLst>
              <a:ext uri="{FF2B5EF4-FFF2-40B4-BE49-F238E27FC236}">
                <a16:creationId xmlns:a16="http://schemas.microsoft.com/office/drawing/2014/main" id="{936C2452-6DEA-40EC-B47F-7B80151741BB}"/>
              </a:ext>
            </a:extLst>
          </p:cNvPr>
          <p:cNvSpPr/>
          <p:nvPr/>
        </p:nvSpPr>
        <p:spPr>
          <a:xfrm>
            <a:off x="3721801" y="319058"/>
            <a:ext cx="925556" cy="914691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508000" h="508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4</a:t>
            </a:r>
          </a:p>
          <a:p>
            <a:endParaRPr lang="es-MX" sz="16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EA6B3DB5-3363-D71E-8A33-C1C34FD40F13}"/>
              </a:ext>
            </a:extLst>
          </p:cNvPr>
          <p:cNvSpPr/>
          <p:nvPr/>
        </p:nvSpPr>
        <p:spPr>
          <a:xfrm>
            <a:off x="4642759" y="783855"/>
            <a:ext cx="834825" cy="825026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508000" h="508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5</a:t>
            </a:r>
          </a:p>
          <a:p>
            <a:endParaRPr lang="es-MX" sz="16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24" name="Elipse 23">
            <a:extLst>
              <a:ext uri="{FF2B5EF4-FFF2-40B4-BE49-F238E27FC236}">
                <a16:creationId xmlns:a16="http://schemas.microsoft.com/office/drawing/2014/main" id="{EDF6B58B-3A4D-468E-BBAA-4801447B1A0D}"/>
              </a:ext>
            </a:extLst>
          </p:cNvPr>
          <p:cNvSpPr/>
          <p:nvPr/>
        </p:nvSpPr>
        <p:spPr>
          <a:xfrm>
            <a:off x="5270974" y="309500"/>
            <a:ext cx="979355" cy="9678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508000" h="508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6</a:t>
            </a:r>
          </a:p>
          <a:p>
            <a:endParaRPr lang="es-MX" sz="16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25" name="Elipse 24">
            <a:extLst>
              <a:ext uri="{FF2B5EF4-FFF2-40B4-BE49-F238E27FC236}">
                <a16:creationId xmlns:a16="http://schemas.microsoft.com/office/drawing/2014/main" id="{3D0D5110-23BA-534A-B280-6CE283799C13}"/>
              </a:ext>
            </a:extLst>
          </p:cNvPr>
          <p:cNvSpPr/>
          <p:nvPr/>
        </p:nvSpPr>
        <p:spPr>
          <a:xfrm>
            <a:off x="6083453" y="735572"/>
            <a:ext cx="825121" cy="815434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508000" h="508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7</a:t>
            </a:r>
          </a:p>
          <a:p>
            <a:endParaRPr lang="es-MX" sz="16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id="{5CFA3700-2D87-F341-8504-DC927562F35D}"/>
              </a:ext>
            </a:extLst>
          </p:cNvPr>
          <p:cNvSpPr/>
          <p:nvPr/>
        </p:nvSpPr>
        <p:spPr>
          <a:xfrm>
            <a:off x="6544832" y="219920"/>
            <a:ext cx="747219" cy="73844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508000" h="508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8</a:t>
            </a:r>
          </a:p>
          <a:p>
            <a:endParaRPr lang="es-MX" sz="16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349F902C-6257-5DEC-55FD-4F2C4731921D}"/>
              </a:ext>
            </a:extLst>
          </p:cNvPr>
          <p:cNvSpPr txBox="1">
            <a:spLocks/>
          </p:cNvSpPr>
          <p:nvPr/>
        </p:nvSpPr>
        <p:spPr>
          <a:xfrm>
            <a:off x="474774" y="1859484"/>
            <a:ext cx="11434763" cy="43672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90204" pitchFamily="34" charset="0"/>
              <a:buChar char="•"/>
            </a:pPr>
            <a:r>
              <a:rPr lang="es-MX" noProof="0" dirty="0"/>
              <a:t>Edad/ Sexo:</a:t>
            </a:r>
          </a:p>
          <a:p>
            <a:pPr>
              <a:buFont typeface="Arial" panose="020B0604020202090204" pitchFamily="34" charset="0"/>
              <a:buChar char="•"/>
            </a:pPr>
            <a:endParaRPr lang="es-MX" noProof="0" dirty="0"/>
          </a:p>
          <a:p>
            <a:pPr>
              <a:buFont typeface="Arial" panose="020B0604020202090204" pitchFamily="34" charset="0"/>
              <a:buChar char="•"/>
            </a:pPr>
            <a:r>
              <a:rPr lang="es-MX" noProof="0" dirty="0"/>
              <a:t>Antecedentes médicos relevantes (p.ej., diabetes, EAP, inmovilidad):</a:t>
            </a:r>
          </a:p>
          <a:p>
            <a:pPr>
              <a:buFont typeface="Arial" panose="020B0604020202090204" pitchFamily="34" charset="0"/>
              <a:buChar char="•"/>
            </a:pPr>
            <a:endParaRPr lang="es-MX" noProof="0" dirty="0"/>
          </a:p>
          <a:p>
            <a:pPr>
              <a:buFont typeface="Arial" panose="020B0604020202090204" pitchFamily="34" charset="0"/>
              <a:buChar char="•"/>
            </a:pPr>
            <a:r>
              <a:rPr lang="es-MX" noProof="0" dirty="0"/>
              <a:t>Motivo de consulta y antecedente de la herida:</a:t>
            </a:r>
          </a:p>
          <a:p>
            <a:pPr>
              <a:buFont typeface="Arial" panose="020B0604020202090204" pitchFamily="34" charset="0"/>
              <a:buChar char="•"/>
            </a:pPr>
            <a:endParaRPr lang="es-MX" noProof="0" dirty="0"/>
          </a:p>
          <a:p>
            <a:pPr>
              <a:buFont typeface="Arial" panose="020B0604020202090204" pitchFamily="34" charset="0"/>
              <a:buChar char="•"/>
            </a:pPr>
            <a:r>
              <a:rPr lang="es-MX" noProof="0" dirty="0"/>
              <a:t>Diagnóstico actual (tipo de herida crónica):</a:t>
            </a:r>
          </a:p>
          <a:p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3191448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D7D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66ABA58-0E27-58E3-FDFD-F44B2B573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ipse 6">
            <a:extLst>
              <a:ext uri="{FF2B5EF4-FFF2-40B4-BE49-F238E27FC236}">
                <a16:creationId xmlns:a16="http://schemas.microsoft.com/office/drawing/2014/main" id="{21EE577E-9083-6AC5-DA73-FDF0A0166EEB}"/>
              </a:ext>
            </a:extLst>
          </p:cNvPr>
          <p:cNvSpPr/>
          <p:nvPr/>
        </p:nvSpPr>
        <p:spPr>
          <a:xfrm>
            <a:off x="1233938" y="818192"/>
            <a:ext cx="903424" cy="892818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>
              <a:rot lat="0" lon="0" rev="6000000"/>
            </a:lightRig>
          </a:scene3d>
          <a:sp3d prstMaterial="plastic">
            <a:bevelT w="508000" h="508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2</a:t>
            </a:r>
          </a:p>
          <a:p>
            <a:endParaRPr lang="es-MX" sz="16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0CCE2E94-53C7-2E03-2BB5-EDEE58231FA2}"/>
              </a:ext>
            </a:extLst>
          </p:cNvPr>
          <p:cNvSpPr/>
          <p:nvPr/>
        </p:nvSpPr>
        <p:spPr>
          <a:xfrm>
            <a:off x="1944237" y="400441"/>
            <a:ext cx="808067" cy="798581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508000" h="508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3</a:t>
            </a:r>
          </a:p>
          <a:p>
            <a:endParaRPr lang="es-MX" sz="16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17" name="Elipse 16">
            <a:extLst>
              <a:ext uri="{FF2B5EF4-FFF2-40B4-BE49-F238E27FC236}">
                <a16:creationId xmlns:a16="http://schemas.microsoft.com/office/drawing/2014/main" id="{16F25334-9DA6-DBE6-8571-3FFB54D3AAB9}"/>
              </a:ext>
            </a:extLst>
          </p:cNvPr>
          <p:cNvSpPr/>
          <p:nvPr/>
        </p:nvSpPr>
        <p:spPr>
          <a:xfrm>
            <a:off x="3103278" y="439038"/>
            <a:ext cx="1535106" cy="1517084"/>
          </a:xfrm>
          <a:prstGeom prst="ellipse">
            <a:avLst/>
          </a:prstGeom>
          <a:gradFill flip="none" rotWithShape="1">
            <a:gsLst>
              <a:gs pos="5000">
                <a:srgbClr val="067A3C"/>
              </a:gs>
              <a:gs pos="40000">
                <a:srgbClr val="00291D"/>
              </a:gs>
              <a:gs pos="83000">
                <a:srgbClr val="00291D"/>
              </a:gs>
              <a:gs pos="100000">
                <a:srgbClr val="067A3C"/>
              </a:gs>
            </a:gsLst>
            <a:lin ang="2700000" scaled="1"/>
            <a:tileRect/>
          </a:gradFill>
          <a:ln>
            <a:noFill/>
          </a:ln>
          <a:effectLst>
            <a:outerShdw blurRad="3810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889000" h="889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endParaRPr lang="es-MX" sz="20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E9F033CE-1D3A-F1BB-08BD-3790157B21E9}"/>
              </a:ext>
            </a:extLst>
          </p:cNvPr>
          <p:cNvSpPr txBox="1"/>
          <p:nvPr/>
        </p:nvSpPr>
        <p:spPr>
          <a:xfrm>
            <a:off x="2797652" y="635450"/>
            <a:ext cx="1751195" cy="1138773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B w="114300" h="139700"/>
          </a:sp3d>
        </p:spPr>
        <p:txBody>
          <a:bodyPr wrap="square">
            <a:spAutoFit/>
          </a:bodyPr>
          <a:lstStyle/>
          <a:p>
            <a:pPr algn="ctr"/>
            <a:r>
              <a:rPr lang="es-MX" sz="2000" noProof="0" dirty="0">
                <a:solidFill>
                  <a:srgbClr val="DAD7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lnlycke Sans" pitchFamily="50" charset="0"/>
              </a:rPr>
              <a:t>Metodología </a:t>
            </a:r>
          </a:p>
          <a:p>
            <a:pPr algn="ctr"/>
            <a:r>
              <a:rPr lang="es-MX" sz="1400" noProof="0" dirty="0">
                <a:solidFill>
                  <a:srgbClr val="DAD7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lnlycke Sans" pitchFamily="50" charset="0"/>
              </a:rPr>
              <a:t>( limpieza - desbridamiento)</a:t>
            </a:r>
          </a:p>
          <a:p>
            <a:pPr algn="ctr"/>
            <a:endParaRPr lang="es-MX" sz="2000" noProof="0" dirty="0">
              <a:solidFill>
                <a:srgbClr val="DAD7D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19" name="Elipse 18">
            <a:extLst>
              <a:ext uri="{FF2B5EF4-FFF2-40B4-BE49-F238E27FC236}">
                <a16:creationId xmlns:a16="http://schemas.microsoft.com/office/drawing/2014/main" id="{90E4C773-9510-70D2-3401-0A9D1B9CB2CE}"/>
              </a:ext>
            </a:extLst>
          </p:cNvPr>
          <p:cNvSpPr/>
          <p:nvPr/>
        </p:nvSpPr>
        <p:spPr>
          <a:xfrm>
            <a:off x="474774" y="653735"/>
            <a:ext cx="814230" cy="804672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39700" dir="10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342900" h="4445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1</a:t>
            </a:r>
          </a:p>
          <a:p>
            <a:endParaRPr lang="es-MX" sz="1100" b="1" noProof="0" dirty="0">
              <a:solidFill>
                <a:srgbClr val="DAD7D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20" name="Elipse 19">
            <a:extLst>
              <a:ext uri="{FF2B5EF4-FFF2-40B4-BE49-F238E27FC236}">
                <a16:creationId xmlns:a16="http://schemas.microsoft.com/office/drawing/2014/main" id="{B4C722C0-A1C0-BE51-7D7D-93E1A334A047}"/>
              </a:ext>
            </a:extLst>
          </p:cNvPr>
          <p:cNvSpPr/>
          <p:nvPr/>
        </p:nvSpPr>
        <p:spPr>
          <a:xfrm>
            <a:off x="2891106" y="181562"/>
            <a:ext cx="523426" cy="517281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>
              <a:rot lat="0" lon="0" rev="21594000"/>
            </a:lightRig>
          </a:scene3d>
          <a:sp3d prstMaterial="plastic">
            <a:bevelT w="279400" h="254000"/>
            <a:bevelB w="495300" h="4953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4</a:t>
            </a:r>
          </a:p>
          <a:p>
            <a:endParaRPr lang="es-MX" sz="1100" b="1" noProof="0" dirty="0">
              <a:solidFill>
                <a:srgbClr val="DAD7D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21" name="Elipse 20">
            <a:extLst>
              <a:ext uri="{FF2B5EF4-FFF2-40B4-BE49-F238E27FC236}">
                <a16:creationId xmlns:a16="http://schemas.microsoft.com/office/drawing/2014/main" id="{9C3290B1-E075-DF76-2F9F-B556BCC7AA69}"/>
              </a:ext>
            </a:extLst>
          </p:cNvPr>
          <p:cNvSpPr/>
          <p:nvPr/>
        </p:nvSpPr>
        <p:spPr>
          <a:xfrm>
            <a:off x="4642759" y="818580"/>
            <a:ext cx="834825" cy="825026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508000" h="508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5</a:t>
            </a:r>
          </a:p>
          <a:p>
            <a:endParaRPr lang="es-MX" sz="16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22" name="Elipse 21">
            <a:extLst>
              <a:ext uri="{FF2B5EF4-FFF2-40B4-BE49-F238E27FC236}">
                <a16:creationId xmlns:a16="http://schemas.microsoft.com/office/drawing/2014/main" id="{290CA4B6-DEFE-CADE-EFC3-AD0399F5B531}"/>
              </a:ext>
            </a:extLst>
          </p:cNvPr>
          <p:cNvSpPr/>
          <p:nvPr/>
        </p:nvSpPr>
        <p:spPr>
          <a:xfrm>
            <a:off x="5270974" y="344225"/>
            <a:ext cx="979355" cy="9678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508000" h="508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6</a:t>
            </a:r>
          </a:p>
          <a:p>
            <a:endParaRPr lang="es-MX" sz="16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CB0E3FCD-D087-E439-113B-C76451495B7B}"/>
              </a:ext>
            </a:extLst>
          </p:cNvPr>
          <p:cNvSpPr/>
          <p:nvPr/>
        </p:nvSpPr>
        <p:spPr>
          <a:xfrm>
            <a:off x="6083453" y="770297"/>
            <a:ext cx="825121" cy="815434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508000" h="508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7</a:t>
            </a:r>
          </a:p>
          <a:p>
            <a:endParaRPr lang="es-MX" sz="16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24" name="Elipse 23">
            <a:extLst>
              <a:ext uri="{FF2B5EF4-FFF2-40B4-BE49-F238E27FC236}">
                <a16:creationId xmlns:a16="http://schemas.microsoft.com/office/drawing/2014/main" id="{B5830C22-34C3-CEDD-D6AB-8475C8837FBA}"/>
              </a:ext>
            </a:extLst>
          </p:cNvPr>
          <p:cNvSpPr/>
          <p:nvPr/>
        </p:nvSpPr>
        <p:spPr>
          <a:xfrm>
            <a:off x="6544832" y="254645"/>
            <a:ext cx="747219" cy="73844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508000" h="508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8</a:t>
            </a:r>
          </a:p>
          <a:p>
            <a:endParaRPr lang="es-MX" sz="16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0041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D7D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1849594-B517-8719-8790-DE3B635772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lipse 9">
            <a:extLst>
              <a:ext uri="{FF2B5EF4-FFF2-40B4-BE49-F238E27FC236}">
                <a16:creationId xmlns:a16="http://schemas.microsoft.com/office/drawing/2014/main" id="{82E8040B-36B9-B298-0885-C3DC9EE54CBF}"/>
              </a:ext>
            </a:extLst>
          </p:cNvPr>
          <p:cNvSpPr/>
          <p:nvPr/>
        </p:nvSpPr>
        <p:spPr>
          <a:xfrm>
            <a:off x="1257088" y="725593"/>
            <a:ext cx="903424" cy="892818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>
              <a:rot lat="0" lon="0" rev="6000000"/>
            </a:lightRig>
          </a:scene3d>
          <a:sp3d prstMaterial="plastic">
            <a:bevelT w="508000" h="508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2</a:t>
            </a:r>
          </a:p>
          <a:p>
            <a:endParaRPr lang="es-MX" sz="16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54F59075-5021-8A96-976C-A98046521010}"/>
              </a:ext>
            </a:extLst>
          </p:cNvPr>
          <p:cNvSpPr/>
          <p:nvPr/>
        </p:nvSpPr>
        <p:spPr>
          <a:xfrm>
            <a:off x="1967387" y="307842"/>
            <a:ext cx="808067" cy="798581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508000" h="508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3</a:t>
            </a:r>
          </a:p>
          <a:p>
            <a:endParaRPr lang="es-MX" sz="16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648D83E1-958D-5922-D3EF-9545BFDC2F1B}"/>
              </a:ext>
            </a:extLst>
          </p:cNvPr>
          <p:cNvSpPr/>
          <p:nvPr/>
        </p:nvSpPr>
        <p:spPr>
          <a:xfrm>
            <a:off x="2668428" y="592291"/>
            <a:ext cx="676656" cy="668713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508000" h="508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4</a:t>
            </a:r>
          </a:p>
          <a:p>
            <a:endParaRPr lang="es-MX" sz="16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17" name="Elipse 16">
            <a:extLst>
              <a:ext uri="{FF2B5EF4-FFF2-40B4-BE49-F238E27FC236}">
                <a16:creationId xmlns:a16="http://schemas.microsoft.com/office/drawing/2014/main" id="{647B6A91-E169-95A6-119A-0ED95453713D}"/>
              </a:ext>
            </a:extLst>
          </p:cNvPr>
          <p:cNvSpPr/>
          <p:nvPr/>
        </p:nvSpPr>
        <p:spPr>
          <a:xfrm>
            <a:off x="3716735" y="381166"/>
            <a:ext cx="1572896" cy="1554432"/>
          </a:xfrm>
          <a:prstGeom prst="ellipse">
            <a:avLst/>
          </a:prstGeom>
          <a:gradFill flip="none" rotWithShape="1">
            <a:gsLst>
              <a:gs pos="5000">
                <a:srgbClr val="067A3C"/>
              </a:gs>
              <a:gs pos="40000">
                <a:srgbClr val="00291D"/>
              </a:gs>
              <a:gs pos="83000">
                <a:srgbClr val="00291D"/>
              </a:gs>
              <a:gs pos="100000">
                <a:srgbClr val="067A3C"/>
              </a:gs>
            </a:gsLst>
            <a:lin ang="2700000" scaled="1"/>
            <a:tileRect/>
          </a:gradFill>
          <a:ln>
            <a:noFill/>
          </a:ln>
          <a:effectLst>
            <a:outerShdw blurRad="3810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889000" h="889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endParaRPr lang="es-MX" sz="20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B0F113E3-5200-12C4-1438-7E12A1184828}"/>
              </a:ext>
            </a:extLst>
          </p:cNvPr>
          <p:cNvSpPr txBox="1"/>
          <p:nvPr/>
        </p:nvSpPr>
        <p:spPr>
          <a:xfrm>
            <a:off x="3457409" y="693325"/>
            <a:ext cx="1751195" cy="92333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B w="114300" h="139700"/>
          </a:sp3d>
        </p:spPr>
        <p:txBody>
          <a:bodyPr wrap="square">
            <a:spAutoFit/>
          </a:bodyPr>
          <a:lstStyle/>
          <a:p>
            <a:pPr algn="ctr"/>
            <a:r>
              <a:rPr lang="es-MX" sz="2000" noProof="0" dirty="0">
                <a:solidFill>
                  <a:srgbClr val="DAD7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lnlycke Sans" pitchFamily="50" charset="0"/>
              </a:rPr>
              <a:t>Metodología </a:t>
            </a:r>
          </a:p>
          <a:p>
            <a:pPr algn="ctr"/>
            <a:r>
              <a:rPr lang="es-MX" sz="1400" noProof="0" dirty="0">
                <a:solidFill>
                  <a:srgbClr val="DAD7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lnlycke Sans" pitchFamily="50" charset="0"/>
              </a:rPr>
              <a:t>(manejo)</a:t>
            </a:r>
          </a:p>
          <a:p>
            <a:pPr algn="ctr"/>
            <a:endParaRPr lang="es-MX" sz="2000" noProof="0" dirty="0">
              <a:solidFill>
                <a:srgbClr val="DAD7D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19" name="Elipse 18">
            <a:extLst>
              <a:ext uri="{FF2B5EF4-FFF2-40B4-BE49-F238E27FC236}">
                <a16:creationId xmlns:a16="http://schemas.microsoft.com/office/drawing/2014/main" id="{E720E0BF-8935-CD9F-F971-0F9EC5D04DDA}"/>
              </a:ext>
            </a:extLst>
          </p:cNvPr>
          <p:cNvSpPr/>
          <p:nvPr/>
        </p:nvSpPr>
        <p:spPr>
          <a:xfrm>
            <a:off x="497924" y="561136"/>
            <a:ext cx="814230" cy="804672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39700" dir="10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342900" h="4445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1</a:t>
            </a:r>
          </a:p>
          <a:p>
            <a:endParaRPr lang="es-MX" sz="1100" b="1" noProof="0" dirty="0">
              <a:solidFill>
                <a:srgbClr val="DAD7D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20" name="Elipse 19">
            <a:extLst>
              <a:ext uri="{FF2B5EF4-FFF2-40B4-BE49-F238E27FC236}">
                <a16:creationId xmlns:a16="http://schemas.microsoft.com/office/drawing/2014/main" id="{933743D7-93CE-D754-CAA3-B4385860B0C7}"/>
              </a:ext>
            </a:extLst>
          </p:cNvPr>
          <p:cNvSpPr/>
          <p:nvPr/>
        </p:nvSpPr>
        <p:spPr>
          <a:xfrm>
            <a:off x="3423542" y="204714"/>
            <a:ext cx="546575" cy="540158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>
              <a:rot lat="0" lon="0" rev="21594000"/>
            </a:lightRig>
          </a:scene3d>
          <a:sp3d prstMaterial="plastic">
            <a:bevelT w="279400" h="254000"/>
            <a:bevelB w="495300" h="4953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5</a:t>
            </a:r>
          </a:p>
          <a:p>
            <a:endParaRPr lang="es-MX" sz="1100" b="1" noProof="0" dirty="0">
              <a:solidFill>
                <a:srgbClr val="DAD7D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21" name="Elipse 20">
            <a:extLst>
              <a:ext uri="{FF2B5EF4-FFF2-40B4-BE49-F238E27FC236}">
                <a16:creationId xmlns:a16="http://schemas.microsoft.com/office/drawing/2014/main" id="{A5B5166E-2DEC-F839-61AE-00D020B1E5C2}"/>
              </a:ext>
            </a:extLst>
          </p:cNvPr>
          <p:cNvSpPr/>
          <p:nvPr/>
        </p:nvSpPr>
        <p:spPr>
          <a:xfrm>
            <a:off x="5270974" y="344225"/>
            <a:ext cx="979355" cy="9678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508000" h="508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6</a:t>
            </a:r>
          </a:p>
          <a:p>
            <a:endParaRPr lang="es-MX" sz="16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22" name="Elipse 21">
            <a:extLst>
              <a:ext uri="{FF2B5EF4-FFF2-40B4-BE49-F238E27FC236}">
                <a16:creationId xmlns:a16="http://schemas.microsoft.com/office/drawing/2014/main" id="{08486003-1976-BD4E-4B18-5FE4D9272F6D}"/>
              </a:ext>
            </a:extLst>
          </p:cNvPr>
          <p:cNvSpPr/>
          <p:nvPr/>
        </p:nvSpPr>
        <p:spPr>
          <a:xfrm>
            <a:off x="6083453" y="770297"/>
            <a:ext cx="825121" cy="815434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508000" h="508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7</a:t>
            </a:r>
          </a:p>
          <a:p>
            <a:endParaRPr lang="es-MX" sz="16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BD110F85-E5E4-C0A5-0B95-E5DADFCF1EB7}"/>
              </a:ext>
            </a:extLst>
          </p:cNvPr>
          <p:cNvSpPr/>
          <p:nvPr/>
        </p:nvSpPr>
        <p:spPr>
          <a:xfrm>
            <a:off x="6544832" y="254645"/>
            <a:ext cx="747219" cy="73844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508000" h="508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8</a:t>
            </a:r>
          </a:p>
          <a:p>
            <a:endParaRPr lang="es-MX" sz="16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58796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D7D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E7743EA-F07A-04B9-4659-13576AA6B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DC2F265E-78F9-5B6F-26D4-595361F0F1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0405949"/>
              </p:ext>
            </p:extLst>
          </p:nvPr>
        </p:nvGraphicFramePr>
        <p:xfrm>
          <a:off x="1066228" y="2441051"/>
          <a:ext cx="9255276" cy="31394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42546">
                  <a:extLst>
                    <a:ext uri="{9D8B030D-6E8A-4147-A177-3AD203B41FA5}">
                      <a16:colId xmlns:a16="http://schemas.microsoft.com/office/drawing/2014/main" val="4214431290"/>
                    </a:ext>
                  </a:extLst>
                </a:gridCol>
                <a:gridCol w="1542546">
                  <a:extLst>
                    <a:ext uri="{9D8B030D-6E8A-4147-A177-3AD203B41FA5}">
                      <a16:colId xmlns:a16="http://schemas.microsoft.com/office/drawing/2014/main" val="3163446306"/>
                    </a:ext>
                  </a:extLst>
                </a:gridCol>
                <a:gridCol w="1542546">
                  <a:extLst>
                    <a:ext uri="{9D8B030D-6E8A-4147-A177-3AD203B41FA5}">
                      <a16:colId xmlns:a16="http://schemas.microsoft.com/office/drawing/2014/main" val="4132211132"/>
                    </a:ext>
                  </a:extLst>
                </a:gridCol>
                <a:gridCol w="1542546">
                  <a:extLst>
                    <a:ext uri="{9D8B030D-6E8A-4147-A177-3AD203B41FA5}">
                      <a16:colId xmlns:a16="http://schemas.microsoft.com/office/drawing/2014/main" val="2275354101"/>
                    </a:ext>
                  </a:extLst>
                </a:gridCol>
                <a:gridCol w="1542546">
                  <a:extLst>
                    <a:ext uri="{9D8B030D-6E8A-4147-A177-3AD203B41FA5}">
                      <a16:colId xmlns:a16="http://schemas.microsoft.com/office/drawing/2014/main" val="2504475234"/>
                    </a:ext>
                  </a:extLst>
                </a:gridCol>
                <a:gridCol w="1542546">
                  <a:extLst>
                    <a:ext uri="{9D8B030D-6E8A-4147-A177-3AD203B41FA5}">
                      <a16:colId xmlns:a16="http://schemas.microsoft.com/office/drawing/2014/main" val="3867318761"/>
                    </a:ext>
                  </a:extLst>
                </a:gridCol>
              </a:tblGrid>
              <a:tr h="246663">
                <a:tc>
                  <a:txBody>
                    <a:bodyPr/>
                    <a:lstStyle/>
                    <a:p>
                      <a:pPr algn="ctr"/>
                      <a:r>
                        <a:rPr lang="es-MX" b="0" noProof="0" dirty="0">
                          <a:solidFill>
                            <a:srgbClr val="DAD7D0"/>
                          </a:solidFill>
                          <a:latin typeface="Molnlycke Sans" pitchFamily="50" charset="0"/>
                        </a:rPr>
                        <a:t>Fecha de curación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solidFill>
                      <a:srgbClr val="067A3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0" noProof="0" dirty="0">
                          <a:solidFill>
                            <a:srgbClr val="DAD7D0"/>
                          </a:solidFill>
                          <a:latin typeface="Molnlycke Sans" pitchFamily="50" charset="0"/>
                        </a:rPr>
                        <a:t>Medidas (alto x ancho x profundidad)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solidFill>
                      <a:srgbClr val="067A3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0" noProof="0" dirty="0">
                          <a:solidFill>
                            <a:srgbClr val="DAD7D0"/>
                          </a:solidFill>
                          <a:latin typeface="Molnlycke Sans" pitchFamily="50" charset="0"/>
                        </a:rPr>
                        <a:t>% de tejido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solidFill>
                      <a:srgbClr val="067A3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0" noProof="0" dirty="0">
                          <a:solidFill>
                            <a:srgbClr val="DAD7D0"/>
                          </a:solidFill>
                          <a:latin typeface="Molnlycke Sans" pitchFamily="50" charset="0"/>
                        </a:rPr>
                        <a:t>Tipo de exudado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solidFill>
                      <a:srgbClr val="067A3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0" noProof="0" dirty="0">
                          <a:solidFill>
                            <a:srgbClr val="DAD7D0"/>
                          </a:solidFill>
                          <a:latin typeface="Molnlycke Sans" pitchFamily="50" charset="0"/>
                        </a:rPr>
                        <a:t>Piel perilesional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solidFill>
                      <a:srgbClr val="067A3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0" noProof="0" dirty="0">
                          <a:solidFill>
                            <a:srgbClr val="DAD7D0"/>
                          </a:solidFill>
                          <a:latin typeface="Molnlycke Sans" pitchFamily="50" charset="0"/>
                        </a:rPr>
                        <a:t>Fotografía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solidFill>
                      <a:srgbClr val="067A3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8227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b="0" noProof="0" dirty="0">
                        <a:solidFill>
                          <a:srgbClr val="DAD7D0"/>
                        </a:solidFill>
                        <a:latin typeface="Molnlycke Sans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b="0" noProof="0" dirty="0">
                        <a:solidFill>
                          <a:srgbClr val="DAD7D0"/>
                        </a:solidFill>
                        <a:latin typeface="Molnlycke Sans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b="0" noProof="0" dirty="0">
                        <a:solidFill>
                          <a:srgbClr val="DAD7D0"/>
                        </a:solidFill>
                        <a:latin typeface="Molnlycke Sans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b="0" noProof="0" dirty="0">
                        <a:solidFill>
                          <a:srgbClr val="DAD7D0"/>
                        </a:solidFill>
                        <a:latin typeface="Molnlycke Sans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b="0" noProof="0" dirty="0">
                        <a:solidFill>
                          <a:srgbClr val="DAD7D0"/>
                        </a:solidFill>
                        <a:latin typeface="Molnlycke Sans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b="0" noProof="0" dirty="0">
                        <a:solidFill>
                          <a:srgbClr val="DAD7D0"/>
                        </a:solidFill>
                        <a:latin typeface="Molnlycke Sans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19220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b="0" noProof="0" dirty="0">
                        <a:solidFill>
                          <a:srgbClr val="DAD7D0"/>
                        </a:solidFill>
                        <a:latin typeface="Molnlycke Sans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b="0" noProof="0" dirty="0">
                        <a:solidFill>
                          <a:srgbClr val="DAD7D0"/>
                        </a:solidFill>
                        <a:latin typeface="Molnlycke Sans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b="0" noProof="0" dirty="0">
                        <a:solidFill>
                          <a:srgbClr val="DAD7D0"/>
                        </a:solidFill>
                        <a:latin typeface="Molnlycke Sans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b="0" noProof="0" dirty="0">
                        <a:solidFill>
                          <a:srgbClr val="DAD7D0"/>
                        </a:solidFill>
                        <a:latin typeface="Molnlycke Sans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b="0" noProof="0" dirty="0">
                        <a:solidFill>
                          <a:srgbClr val="DAD7D0"/>
                        </a:solidFill>
                        <a:latin typeface="Molnlycke Sans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b="0" noProof="0" dirty="0">
                        <a:solidFill>
                          <a:srgbClr val="DAD7D0"/>
                        </a:solidFill>
                        <a:latin typeface="Molnlycke Sans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34543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b="0" noProof="0" dirty="0">
                        <a:solidFill>
                          <a:srgbClr val="DAD7D0"/>
                        </a:solidFill>
                        <a:latin typeface="Molnlycke Sans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b="0" noProof="0" dirty="0">
                        <a:solidFill>
                          <a:srgbClr val="DAD7D0"/>
                        </a:solidFill>
                        <a:latin typeface="Molnlycke Sans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b="0" noProof="0" dirty="0">
                        <a:solidFill>
                          <a:srgbClr val="DAD7D0"/>
                        </a:solidFill>
                        <a:latin typeface="Molnlycke Sans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b="0" noProof="0" dirty="0">
                        <a:solidFill>
                          <a:srgbClr val="DAD7D0"/>
                        </a:solidFill>
                        <a:latin typeface="Molnlycke Sans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b="0" noProof="0" dirty="0">
                        <a:solidFill>
                          <a:srgbClr val="DAD7D0"/>
                        </a:solidFill>
                        <a:latin typeface="Molnlycke Sans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b="0" noProof="0" dirty="0">
                        <a:solidFill>
                          <a:srgbClr val="DAD7D0"/>
                        </a:solidFill>
                        <a:latin typeface="Molnlycke Sans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6549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b="0" noProof="0" dirty="0">
                        <a:solidFill>
                          <a:srgbClr val="DAD7D0"/>
                        </a:solidFill>
                        <a:latin typeface="Molnlycke Sans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b="0" noProof="0" dirty="0">
                        <a:solidFill>
                          <a:srgbClr val="DAD7D0"/>
                        </a:solidFill>
                        <a:latin typeface="Molnlycke Sans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b="0" noProof="0" dirty="0">
                        <a:solidFill>
                          <a:srgbClr val="DAD7D0"/>
                        </a:solidFill>
                        <a:latin typeface="Molnlycke Sans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b="0" noProof="0" dirty="0">
                        <a:solidFill>
                          <a:srgbClr val="DAD7D0"/>
                        </a:solidFill>
                        <a:latin typeface="Molnlycke Sans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b="0" noProof="0" dirty="0">
                        <a:solidFill>
                          <a:srgbClr val="DAD7D0"/>
                        </a:solidFill>
                        <a:latin typeface="Molnlycke Sans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b="0" noProof="0" dirty="0">
                        <a:solidFill>
                          <a:srgbClr val="DAD7D0"/>
                        </a:solidFill>
                        <a:latin typeface="Molnlycke Sans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997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b="0" noProof="0" dirty="0">
                        <a:solidFill>
                          <a:srgbClr val="DAD7D0"/>
                        </a:solidFill>
                        <a:latin typeface="Molnlycke Sans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b="0" noProof="0" dirty="0">
                        <a:solidFill>
                          <a:srgbClr val="DAD7D0"/>
                        </a:solidFill>
                        <a:latin typeface="Molnlycke Sans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b="0" noProof="0" dirty="0">
                        <a:solidFill>
                          <a:srgbClr val="DAD7D0"/>
                        </a:solidFill>
                        <a:latin typeface="Molnlycke Sans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b="0" noProof="0" dirty="0">
                        <a:solidFill>
                          <a:srgbClr val="DAD7D0"/>
                        </a:solidFill>
                        <a:latin typeface="Molnlycke Sans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b="0" noProof="0" dirty="0">
                        <a:solidFill>
                          <a:srgbClr val="DAD7D0"/>
                        </a:solidFill>
                        <a:latin typeface="Molnlycke Sans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b="0" noProof="0" dirty="0">
                        <a:solidFill>
                          <a:srgbClr val="DAD7D0"/>
                        </a:solidFill>
                        <a:latin typeface="Molnlycke Sans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2875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b="0" noProof="0" dirty="0">
                        <a:solidFill>
                          <a:srgbClr val="DAD7D0"/>
                        </a:solidFill>
                        <a:latin typeface="Molnlycke Sans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b="0" noProof="0" dirty="0">
                        <a:solidFill>
                          <a:srgbClr val="DAD7D0"/>
                        </a:solidFill>
                        <a:latin typeface="Molnlycke Sans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b="0" noProof="0" dirty="0">
                        <a:solidFill>
                          <a:srgbClr val="DAD7D0"/>
                        </a:solidFill>
                        <a:latin typeface="Molnlycke Sans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b="0" noProof="0" dirty="0">
                        <a:solidFill>
                          <a:srgbClr val="DAD7D0"/>
                        </a:solidFill>
                        <a:latin typeface="Molnlycke Sans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b="0" noProof="0" dirty="0">
                        <a:solidFill>
                          <a:srgbClr val="DAD7D0"/>
                        </a:solidFill>
                        <a:latin typeface="Molnlycke Sans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b="0" noProof="0" dirty="0">
                        <a:solidFill>
                          <a:srgbClr val="DAD7D0"/>
                        </a:solidFill>
                        <a:latin typeface="Molnlycke Sans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8930103"/>
                  </a:ext>
                </a:extLst>
              </a:tr>
            </a:tbl>
          </a:graphicData>
        </a:graphic>
      </p:graphicFrame>
      <p:sp>
        <p:nvSpPr>
          <p:cNvPr id="24" name="Elipse 23">
            <a:extLst>
              <a:ext uri="{FF2B5EF4-FFF2-40B4-BE49-F238E27FC236}">
                <a16:creationId xmlns:a16="http://schemas.microsoft.com/office/drawing/2014/main" id="{6FF5F4FA-906C-1171-6495-F94AAC0FCF1A}"/>
              </a:ext>
            </a:extLst>
          </p:cNvPr>
          <p:cNvSpPr/>
          <p:nvPr/>
        </p:nvSpPr>
        <p:spPr>
          <a:xfrm>
            <a:off x="3169319" y="666710"/>
            <a:ext cx="858671" cy="848591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508000" h="508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5</a:t>
            </a:r>
          </a:p>
          <a:p>
            <a:endParaRPr lang="es-MX" sz="16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28" name="Elipse 27">
            <a:extLst>
              <a:ext uri="{FF2B5EF4-FFF2-40B4-BE49-F238E27FC236}">
                <a16:creationId xmlns:a16="http://schemas.microsoft.com/office/drawing/2014/main" id="{72051B0D-87C7-F430-D52A-A464E72F67CA}"/>
              </a:ext>
            </a:extLst>
          </p:cNvPr>
          <p:cNvSpPr/>
          <p:nvPr/>
        </p:nvSpPr>
        <p:spPr>
          <a:xfrm>
            <a:off x="4573266" y="431096"/>
            <a:ext cx="1455850" cy="1438760"/>
          </a:xfrm>
          <a:prstGeom prst="ellipse">
            <a:avLst/>
          </a:prstGeom>
          <a:gradFill flip="none" rotWithShape="1">
            <a:gsLst>
              <a:gs pos="5000">
                <a:srgbClr val="067A3C"/>
              </a:gs>
              <a:gs pos="40000">
                <a:srgbClr val="00291D"/>
              </a:gs>
              <a:gs pos="83000">
                <a:srgbClr val="00291D"/>
              </a:gs>
              <a:gs pos="100000">
                <a:srgbClr val="067A3C"/>
              </a:gs>
            </a:gsLst>
            <a:lin ang="2700000" scaled="1"/>
            <a:tileRect/>
          </a:gradFill>
          <a:ln>
            <a:noFill/>
          </a:ln>
          <a:effectLst>
            <a:outerShdw blurRad="3810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889000" h="889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endParaRPr lang="es-MX" sz="20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A07BC19E-FBB7-DC2F-0B11-3F122CCBF36E}"/>
              </a:ext>
            </a:extLst>
          </p:cNvPr>
          <p:cNvSpPr txBox="1"/>
          <p:nvPr/>
        </p:nvSpPr>
        <p:spPr>
          <a:xfrm>
            <a:off x="4290787" y="789555"/>
            <a:ext cx="1751195" cy="40011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B w="114300" h="139700"/>
          </a:sp3d>
        </p:spPr>
        <p:txBody>
          <a:bodyPr wrap="square">
            <a:spAutoFit/>
          </a:bodyPr>
          <a:lstStyle/>
          <a:p>
            <a:pPr algn="ctr"/>
            <a:r>
              <a:rPr lang="es-MX" sz="2000" noProof="0" dirty="0">
                <a:solidFill>
                  <a:srgbClr val="DAD7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lnlycke Sans" pitchFamily="50" charset="0"/>
              </a:rPr>
              <a:t>Resultados</a:t>
            </a:r>
          </a:p>
        </p:txBody>
      </p:sp>
      <p:sp>
        <p:nvSpPr>
          <p:cNvPr id="31" name="Elipse 30">
            <a:extLst>
              <a:ext uri="{FF2B5EF4-FFF2-40B4-BE49-F238E27FC236}">
                <a16:creationId xmlns:a16="http://schemas.microsoft.com/office/drawing/2014/main" id="{75BEC243-CD90-9CD4-4F6A-1E1BEDE35D48}"/>
              </a:ext>
            </a:extLst>
          </p:cNvPr>
          <p:cNvSpPr/>
          <p:nvPr/>
        </p:nvSpPr>
        <p:spPr>
          <a:xfrm>
            <a:off x="4222198" y="254644"/>
            <a:ext cx="569721" cy="563032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>
              <a:rot lat="0" lon="0" rev="21594000"/>
            </a:lightRig>
          </a:scene3d>
          <a:sp3d prstMaterial="plastic">
            <a:bevelT w="279400" h="254000"/>
            <a:bevelB w="495300" h="4953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6</a:t>
            </a:r>
          </a:p>
          <a:p>
            <a:endParaRPr lang="es-MX" sz="1100" b="1" noProof="0" dirty="0">
              <a:solidFill>
                <a:srgbClr val="DAD7D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id="{29725178-C2B8-8517-D01E-A216324EC892}"/>
              </a:ext>
            </a:extLst>
          </p:cNvPr>
          <p:cNvSpPr/>
          <p:nvPr/>
        </p:nvSpPr>
        <p:spPr>
          <a:xfrm>
            <a:off x="1257088" y="725593"/>
            <a:ext cx="903424" cy="892818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>
              <a:rot lat="0" lon="0" rev="6000000"/>
            </a:lightRig>
          </a:scene3d>
          <a:sp3d prstMaterial="plastic">
            <a:bevelT w="508000" h="508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2</a:t>
            </a:r>
          </a:p>
          <a:p>
            <a:endParaRPr lang="es-MX" sz="16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33" name="Elipse 32">
            <a:extLst>
              <a:ext uri="{FF2B5EF4-FFF2-40B4-BE49-F238E27FC236}">
                <a16:creationId xmlns:a16="http://schemas.microsoft.com/office/drawing/2014/main" id="{6F71EABF-7EAC-85DE-B990-91E2F794DB41}"/>
              </a:ext>
            </a:extLst>
          </p:cNvPr>
          <p:cNvSpPr/>
          <p:nvPr/>
        </p:nvSpPr>
        <p:spPr>
          <a:xfrm>
            <a:off x="1967387" y="307842"/>
            <a:ext cx="808067" cy="798581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508000" h="508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3</a:t>
            </a:r>
          </a:p>
          <a:p>
            <a:endParaRPr lang="es-MX" sz="16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id="{55EA57B5-E9F8-AC62-ACF6-1A4571041178}"/>
              </a:ext>
            </a:extLst>
          </p:cNvPr>
          <p:cNvSpPr/>
          <p:nvPr/>
        </p:nvSpPr>
        <p:spPr>
          <a:xfrm>
            <a:off x="2668428" y="592291"/>
            <a:ext cx="676656" cy="668713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508000" h="508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4</a:t>
            </a:r>
          </a:p>
          <a:p>
            <a:endParaRPr lang="es-MX" sz="16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35" name="Elipse 34">
            <a:extLst>
              <a:ext uri="{FF2B5EF4-FFF2-40B4-BE49-F238E27FC236}">
                <a16:creationId xmlns:a16="http://schemas.microsoft.com/office/drawing/2014/main" id="{FB61E152-53EB-73CF-EE90-7DC49B70D1AC}"/>
              </a:ext>
            </a:extLst>
          </p:cNvPr>
          <p:cNvSpPr/>
          <p:nvPr/>
        </p:nvSpPr>
        <p:spPr>
          <a:xfrm>
            <a:off x="497924" y="561136"/>
            <a:ext cx="814230" cy="804672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39700" dir="10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342900" h="4445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1</a:t>
            </a:r>
          </a:p>
          <a:p>
            <a:endParaRPr lang="es-MX" sz="1100" b="1" noProof="0" dirty="0">
              <a:solidFill>
                <a:srgbClr val="DAD7D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36" name="Elipse 35">
            <a:extLst>
              <a:ext uri="{FF2B5EF4-FFF2-40B4-BE49-F238E27FC236}">
                <a16:creationId xmlns:a16="http://schemas.microsoft.com/office/drawing/2014/main" id="{B19E6FE4-DC1E-FA15-C310-2EEDD5DAF711}"/>
              </a:ext>
            </a:extLst>
          </p:cNvPr>
          <p:cNvSpPr/>
          <p:nvPr/>
        </p:nvSpPr>
        <p:spPr>
          <a:xfrm>
            <a:off x="6083453" y="770297"/>
            <a:ext cx="825121" cy="815434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508000" h="508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7</a:t>
            </a:r>
          </a:p>
          <a:p>
            <a:endParaRPr lang="es-MX" sz="16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37" name="Elipse 36">
            <a:extLst>
              <a:ext uri="{FF2B5EF4-FFF2-40B4-BE49-F238E27FC236}">
                <a16:creationId xmlns:a16="http://schemas.microsoft.com/office/drawing/2014/main" id="{89F9242C-D2F1-B685-DA2B-DDBA3357C3A0}"/>
              </a:ext>
            </a:extLst>
          </p:cNvPr>
          <p:cNvSpPr/>
          <p:nvPr/>
        </p:nvSpPr>
        <p:spPr>
          <a:xfrm>
            <a:off x="6544832" y="254645"/>
            <a:ext cx="747219" cy="73844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508000" h="508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8</a:t>
            </a:r>
          </a:p>
          <a:p>
            <a:endParaRPr lang="es-MX" sz="16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69758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D7D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FE11D74-FE60-CC2D-F1E5-A16FE8BB93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lipse 13">
            <a:extLst>
              <a:ext uri="{FF2B5EF4-FFF2-40B4-BE49-F238E27FC236}">
                <a16:creationId xmlns:a16="http://schemas.microsoft.com/office/drawing/2014/main" id="{E8B1535D-A9A4-D823-30D7-9F891E43D778}"/>
              </a:ext>
            </a:extLst>
          </p:cNvPr>
          <p:cNvSpPr/>
          <p:nvPr/>
        </p:nvSpPr>
        <p:spPr>
          <a:xfrm>
            <a:off x="4016524" y="429414"/>
            <a:ext cx="769238" cy="76020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508000" h="508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6</a:t>
            </a:r>
          </a:p>
          <a:p>
            <a:endParaRPr lang="es-MX" sz="16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7D4AA8F9-3C1E-3D11-9258-98114178078D}"/>
              </a:ext>
            </a:extLst>
          </p:cNvPr>
          <p:cNvSpPr/>
          <p:nvPr/>
        </p:nvSpPr>
        <p:spPr>
          <a:xfrm>
            <a:off x="7082207" y="550369"/>
            <a:ext cx="769238" cy="76020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508000" h="508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8</a:t>
            </a:r>
          </a:p>
          <a:p>
            <a:endParaRPr lang="es-MX" sz="16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17" name="Elipse 16">
            <a:extLst>
              <a:ext uri="{FF2B5EF4-FFF2-40B4-BE49-F238E27FC236}">
                <a16:creationId xmlns:a16="http://schemas.microsoft.com/office/drawing/2014/main" id="{84EDC0B0-BE14-E1D6-9099-CA39FF78AC20}"/>
              </a:ext>
            </a:extLst>
          </p:cNvPr>
          <p:cNvSpPr/>
          <p:nvPr/>
        </p:nvSpPr>
        <p:spPr>
          <a:xfrm>
            <a:off x="5302468" y="415888"/>
            <a:ext cx="1445574" cy="1428604"/>
          </a:xfrm>
          <a:prstGeom prst="ellipse">
            <a:avLst/>
          </a:prstGeom>
          <a:gradFill flip="none" rotWithShape="1">
            <a:gsLst>
              <a:gs pos="5000">
                <a:srgbClr val="067A3C"/>
              </a:gs>
              <a:gs pos="40000">
                <a:srgbClr val="00291D"/>
              </a:gs>
              <a:gs pos="83000">
                <a:srgbClr val="00291D"/>
              </a:gs>
              <a:gs pos="100000">
                <a:srgbClr val="067A3C"/>
              </a:gs>
            </a:gsLst>
            <a:lin ang="2700000" scaled="1"/>
            <a:tileRect/>
          </a:gradFill>
          <a:ln>
            <a:noFill/>
          </a:ln>
          <a:effectLst>
            <a:outerShdw blurRad="3810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889000" h="889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endParaRPr lang="es-MX" sz="20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65BD585E-33BE-D6B9-E1AD-31DD2BD995BC}"/>
              </a:ext>
            </a:extLst>
          </p:cNvPr>
          <p:cNvSpPr txBox="1"/>
          <p:nvPr/>
        </p:nvSpPr>
        <p:spPr>
          <a:xfrm>
            <a:off x="4881094" y="716473"/>
            <a:ext cx="1913244" cy="40011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B w="114300" h="139700"/>
          </a:sp3d>
        </p:spPr>
        <p:txBody>
          <a:bodyPr wrap="square">
            <a:spAutoFit/>
          </a:bodyPr>
          <a:lstStyle/>
          <a:p>
            <a:pPr algn="ctr"/>
            <a:r>
              <a:rPr lang="es-MX" sz="2000" noProof="0" dirty="0">
                <a:solidFill>
                  <a:srgbClr val="DAD7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lnlycke Sans" pitchFamily="50" charset="0"/>
              </a:rPr>
              <a:t>Conclusiones</a:t>
            </a:r>
          </a:p>
        </p:txBody>
      </p:sp>
      <p:sp>
        <p:nvSpPr>
          <p:cNvPr id="20" name="Elipse 19">
            <a:extLst>
              <a:ext uri="{FF2B5EF4-FFF2-40B4-BE49-F238E27FC236}">
                <a16:creationId xmlns:a16="http://schemas.microsoft.com/office/drawing/2014/main" id="{73A61159-2C02-90FA-E4FF-092787718774}"/>
              </a:ext>
            </a:extLst>
          </p:cNvPr>
          <p:cNvSpPr/>
          <p:nvPr/>
        </p:nvSpPr>
        <p:spPr>
          <a:xfrm>
            <a:off x="5009271" y="239435"/>
            <a:ext cx="523427" cy="517282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>
              <a:rot lat="0" lon="0" rev="21594000"/>
            </a:lightRig>
          </a:scene3d>
          <a:sp3d prstMaterial="plastic">
            <a:bevelT w="279400" h="254000"/>
            <a:bevelB w="495300" h="4953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7</a:t>
            </a:r>
          </a:p>
          <a:p>
            <a:endParaRPr lang="es-MX" sz="1100" b="1" noProof="0" dirty="0">
              <a:solidFill>
                <a:srgbClr val="DAD7D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21" name="Elipse 20">
            <a:extLst>
              <a:ext uri="{FF2B5EF4-FFF2-40B4-BE49-F238E27FC236}">
                <a16:creationId xmlns:a16="http://schemas.microsoft.com/office/drawing/2014/main" id="{B8B7544D-2291-54D4-A096-AABF5513E26C}"/>
              </a:ext>
            </a:extLst>
          </p:cNvPr>
          <p:cNvSpPr/>
          <p:nvPr/>
        </p:nvSpPr>
        <p:spPr>
          <a:xfrm>
            <a:off x="3169319" y="666710"/>
            <a:ext cx="858671" cy="848591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508000" h="508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5</a:t>
            </a:r>
          </a:p>
          <a:p>
            <a:endParaRPr lang="es-MX" sz="16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22" name="Elipse 21">
            <a:extLst>
              <a:ext uri="{FF2B5EF4-FFF2-40B4-BE49-F238E27FC236}">
                <a16:creationId xmlns:a16="http://schemas.microsoft.com/office/drawing/2014/main" id="{6B6C9A3A-3901-058D-3ED7-6C1B783E9B80}"/>
              </a:ext>
            </a:extLst>
          </p:cNvPr>
          <p:cNvSpPr/>
          <p:nvPr/>
        </p:nvSpPr>
        <p:spPr>
          <a:xfrm>
            <a:off x="1257088" y="725593"/>
            <a:ext cx="903424" cy="892818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>
              <a:rot lat="0" lon="0" rev="6000000"/>
            </a:lightRig>
          </a:scene3d>
          <a:sp3d prstMaterial="plastic">
            <a:bevelT w="508000" h="508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2</a:t>
            </a:r>
          </a:p>
          <a:p>
            <a:endParaRPr lang="es-MX" sz="16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06EE9CA7-F832-3637-AAD7-E13E45A7FA5E}"/>
              </a:ext>
            </a:extLst>
          </p:cNvPr>
          <p:cNvSpPr/>
          <p:nvPr/>
        </p:nvSpPr>
        <p:spPr>
          <a:xfrm>
            <a:off x="1967387" y="307842"/>
            <a:ext cx="808067" cy="798581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508000" h="508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3</a:t>
            </a:r>
          </a:p>
          <a:p>
            <a:endParaRPr lang="es-MX" sz="16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24" name="Elipse 23">
            <a:extLst>
              <a:ext uri="{FF2B5EF4-FFF2-40B4-BE49-F238E27FC236}">
                <a16:creationId xmlns:a16="http://schemas.microsoft.com/office/drawing/2014/main" id="{FBDEF9ED-F8FE-CEDB-97D1-7FEEBEB2B60F}"/>
              </a:ext>
            </a:extLst>
          </p:cNvPr>
          <p:cNvSpPr/>
          <p:nvPr/>
        </p:nvSpPr>
        <p:spPr>
          <a:xfrm>
            <a:off x="2668428" y="592291"/>
            <a:ext cx="676656" cy="668713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508000" h="508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4</a:t>
            </a:r>
          </a:p>
          <a:p>
            <a:endParaRPr lang="es-MX" sz="16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25" name="Elipse 24">
            <a:extLst>
              <a:ext uri="{FF2B5EF4-FFF2-40B4-BE49-F238E27FC236}">
                <a16:creationId xmlns:a16="http://schemas.microsoft.com/office/drawing/2014/main" id="{6F72C385-B6F5-1114-B9C6-E40003BFACF0}"/>
              </a:ext>
            </a:extLst>
          </p:cNvPr>
          <p:cNvSpPr/>
          <p:nvPr/>
        </p:nvSpPr>
        <p:spPr>
          <a:xfrm>
            <a:off x="497924" y="561136"/>
            <a:ext cx="814230" cy="804672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39700" dir="10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342900" h="4445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1</a:t>
            </a:r>
          </a:p>
          <a:p>
            <a:endParaRPr lang="es-MX" sz="1100" b="1" noProof="0" dirty="0">
              <a:solidFill>
                <a:srgbClr val="DAD7D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graphicFrame>
        <p:nvGraphicFramePr>
          <p:cNvPr id="2" name="表格 2">
            <a:extLst>
              <a:ext uri="{FF2B5EF4-FFF2-40B4-BE49-F238E27FC236}">
                <a16:creationId xmlns:a16="http://schemas.microsoft.com/office/drawing/2014/main" id="{0AB1DF07-ED5A-852C-0884-75D23541F545}"/>
              </a:ext>
            </a:extLst>
          </p:cNvPr>
          <p:cNvGraphicFramePr/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943761207"/>
              </p:ext>
            </p:extLst>
          </p:nvPr>
        </p:nvGraphicFramePr>
        <p:xfrm>
          <a:off x="584892" y="1791480"/>
          <a:ext cx="10880725" cy="509778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4419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387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9735"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Bef>
                          <a:spcPts val="115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90204" pitchFamily="34" charset="0"/>
                        <a:buNone/>
                      </a:pPr>
                      <a:r>
                        <a:rPr lang="es-MX" sz="1800" spc="-40" noProof="0" dirty="0"/>
                        <a:t>Resumen clínico</a:t>
                      </a:r>
                    </a:p>
                  </a:txBody>
                  <a:tcPr marL="68580" marR="68580" marT="0" marB="0" anchor="ctr"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Bef>
                          <a:spcPts val="115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90204" pitchFamily="34" charset="0"/>
                        <a:buNone/>
                      </a:pPr>
                      <a:r>
                        <a:rPr lang="es-MX" sz="1800" spc="-40" noProof="0" dirty="0"/>
                        <a:t>Comentarios del paciente</a:t>
                      </a:r>
                    </a:p>
                  </a:txBody>
                  <a:tcPr marL="68580" marR="6858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5355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90204" pitchFamily="34" charset="0"/>
                        <a:buChar char="•"/>
                      </a:pPr>
                      <a:r>
                        <a:rPr lang="es-MX" sz="1600" spc="-40" noProof="0" dirty="0"/>
                        <a:t>Duración total del tratamiento:</a:t>
                      </a:r>
                      <a:br>
                        <a:rPr lang="es-MX" sz="1100" noProof="0" dirty="0"/>
                      </a:br>
                      <a:r>
                        <a:rPr lang="es-MX" sz="1100" noProof="0" dirty="0"/>
                        <a:t>((p. ej., desde la intervención inicial hasta el seguimiento final/ tiempo de cicatrización)</a:t>
                      </a:r>
                    </a:p>
                  </a:txBody>
                  <a:tcPr marL="68580" marR="68580" marT="0" marB="0" anchor="ctr"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90204" pitchFamily="34" charset="0"/>
                        <a:buChar char="•"/>
                      </a:pPr>
                      <a:r>
                        <a:rPr lang="es-MX" sz="1600" spc="-40" noProof="0" dirty="0"/>
                        <a:t>Alivio del dolor:</a:t>
                      </a:r>
                      <a:br>
                        <a:rPr lang="es-MX" sz="1100" noProof="0" dirty="0"/>
                      </a:br>
                      <a:r>
                        <a:rPr lang="es-MX" sz="1100" noProof="0" dirty="0"/>
                        <a:t>(Texto libre o escala de 0 a 10)</a:t>
                      </a:r>
                    </a:p>
                  </a:txBody>
                  <a:tcPr marL="68580" marR="6858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T w="12700">
                      <a:solidFill>
                        <a:schemeClr val="tx1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47775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90204" pitchFamily="34" charset="0"/>
                        <a:buChar char="•"/>
                      </a:pPr>
                      <a:r>
                        <a:rPr lang="es-MX" sz="1600" spc="-40" noProof="0" dirty="0"/>
                        <a:t>Principales dificultades e intervenciones para la cicatrización</a:t>
                      </a:r>
                      <a:br>
                        <a:rPr lang="es-MX" sz="1100" noProof="0" dirty="0"/>
                      </a:br>
                      <a:r>
                        <a:rPr lang="es-MX" sz="1100" noProof="0" dirty="0"/>
                        <a:t>((p. ej., exudado excesivo, isquemia, tratamiento  con </a:t>
                      </a:r>
                      <a:r>
                        <a:rPr lang="es-MX" sz="1100" noProof="0" dirty="0" err="1"/>
                        <a:t>Granulox</a:t>
                      </a:r>
                      <a:r>
                        <a:rPr lang="es-MX" sz="1100" noProof="0" dirty="0"/>
                        <a:t>)</a:t>
                      </a:r>
                    </a:p>
                  </a:txBody>
                  <a:tcPr marL="68580" marR="68580" marT="0" marB="0" anchor="ctr">
                    <a:lnR w="12700">
                      <a:solidFill>
                        <a:schemeClr val="tx1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90204" pitchFamily="34" charset="0"/>
                        <a:buChar char="•"/>
                      </a:pPr>
                      <a:r>
                        <a:rPr lang="es-MX" sz="1600" spc="-40" noProof="0" dirty="0"/>
                        <a:t>Comodidad durante el tratamiento:</a:t>
                      </a:r>
                      <a:br>
                        <a:rPr lang="es-MX" sz="1100" noProof="0" dirty="0"/>
                      </a:br>
                      <a:r>
                        <a:rPr lang="es-MX" sz="1100" noProof="0" dirty="0"/>
                        <a:t>(Texto libre o escala de 0 a 20)</a:t>
                      </a:r>
                    </a:p>
                  </a:txBody>
                  <a:tcPr marL="68580" marR="6858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5355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90204" pitchFamily="34" charset="0"/>
                        <a:buChar char="•"/>
                      </a:pPr>
                      <a:r>
                        <a:rPr lang="es-MX" sz="1600" spc="-40" noProof="0" dirty="0"/>
                        <a:t>Evaluación de la eficacia de </a:t>
                      </a:r>
                      <a:r>
                        <a:rPr lang="es-MX" sz="1600" spc="-40" noProof="0" dirty="0" err="1"/>
                        <a:t>Granulox</a:t>
                      </a:r>
                      <a:r>
                        <a:rPr lang="es-MX" sz="1600" spc="-40" noProof="0" dirty="0"/>
                        <a:t>:</a:t>
                      </a:r>
                      <a:br>
                        <a:rPr lang="es-MX" sz="1100" noProof="0" dirty="0"/>
                      </a:br>
                      <a:r>
                        <a:rPr lang="es-MX" sz="1100" noProof="0" dirty="0"/>
                        <a:t>(Mejoras clave atribuidas a </a:t>
                      </a:r>
                      <a:r>
                        <a:rPr lang="es-MX" sz="1100" noProof="0" dirty="0" err="1"/>
                        <a:t>Granulox</a:t>
                      </a:r>
                      <a:r>
                        <a:rPr lang="es-MX" sz="1100" noProof="0" dirty="0"/>
                        <a:t>)</a:t>
                      </a:r>
                    </a:p>
                  </a:txBody>
                  <a:tcPr marL="68580" marR="68580" marT="0" marB="0" anchor="ctr">
                    <a:lnR w="12700">
                      <a:solidFill>
                        <a:schemeClr val="tx1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90204" pitchFamily="34" charset="0"/>
                        <a:buChar char="•"/>
                      </a:pPr>
                      <a:r>
                        <a:rPr lang="es-MX" sz="1600" spc="-40" noProof="0" dirty="0"/>
                        <a:t>Mejoría percibida de la herida:</a:t>
                      </a:r>
                      <a:br>
                        <a:rPr lang="es-MX" sz="1100" noProof="0" dirty="0"/>
                      </a:br>
                      <a:r>
                        <a:rPr lang="es-MX" sz="1100" noProof="0" dirty="0"/>
                        <a:t>( Texto libre)</a:t>
                      </a:r>
                    </a:p>
                  </a:txBody>
                  <a:tcPr marL="68580" marR="6858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5990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90204" pitchFamily="34" charset="0"/>
                        <a:buChar char="•"/>
                      </a:pPr>
                      <a:r>
                        <a:rPr lang="es-MX" sz="1600" spc="-40" noProof="0" dirty="0"/>
                        <a:t>Reflexiones clínicas:</a:t>
                      </a:r>
                      <a:br>
                        <a:rPr lang="es-MX" sz="1100" noProof="0" dirty="0"/>
                      </a:br>
                      <a:r>
                        <a:rPr lang="es-MX" sz="1100" noProof="0" dirty="0"/>
                        <a:t>8¿Qué funcionó bien? ¿Existente limitaciones o efectos adversos?)</a:t>
                      </a:r>
                    </a:p>
                  </a:txBody>
                  <a:tcPr marL="68580" marR="68580" marT="0" marB="0" anchor="ctr">
                    <a:lnR w="12700">
                      <a:solidFill>
                        <a:schemeClr val="tx1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90204" pitchFamily="34" charset="0"/>
                        <a:buChar char="•"/>
                      </a:pPr>
                      <a:r>
                        <a:rPr lang="es-MX" sz="1600" spc="-40" noProof="0" dirty="0"/>
                        <a:t>Satisfacción general:</a:t>
                      </a:r>
                      <a:br>
                        <a:rPr lang="es-MX" sz="1100" noProof="0" dirty="0"/>
                      </a:br>
                      <a:r>
                        <a:rPr lang="es-MX" sz="1100" noProof="0" dirty="0"/>
                        <a:t>(Texto libre o escala de 0 a 10)</a:t>
                      </a:r>
                    </a:p>
                  </a:txBody>
                  <a:tcPr marL="68580" marR="6858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3570"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s-MX" sz="1100" noProof="0" dirty="0"/>
                    </a:p>
                  </a:txBody>
                  <a:tcPr marL="68580" marR="68580" marT="0" marB="0" anchor="ctr">
                    <a:lnR w="12700">
                      <a:solidFill>
                        <a:schemeClr val="tx1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90204" pitchFamily="34" charset="0"/>
                        <a:buChar char="•"/>
                      </a:pPr>
                      <a:r>
                        <a:rPr lang="es-MX" sz="1600" spc="-40" noProof="0" dirty="0"/>
                        <a:t>Comentarios adicionales:</a:t>
                      </a:r>
                      <a:br>
                        <a:rPr lang="es-MX" sz="1100" noProof="0" dirty="0"/>
                      </a:br>
                      <a:r>
                        <a:rPr lang="es-MX" sz="1100" noProof="0" dirty="0"/>
                        <a:t>(Texto libre)</a:t>
                      </a:r>
                    </a:p>
                  </a:txBody>
                  <a:tcPr marL="68580" marR="6858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63489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D7D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13B5AFD-6A76-EFB7-0917-65D5C09195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>
            <a:extLst>
              <a:ext uri="{FF2B5EF4-FFF2-40B4-BE49-F238E27FC236}">
                <a16:creationId xmlns:a16="http://schemas.microsoft.com/office/drawing/2014/main" id="{6A80E7B8-02E2-1BF8-5DE3-FA40D71F1CE9}"/>
              </a:ext>
            </a:extLst>
          </p:cNvPr>
          <p:cNvSpPr txBox="1"/>
          <p:nvPr/>
        </p:nvSpPr>
        <p:spPr>
          <a:xfrm>
            <a:off x="972501" y="2523138"/>
            <a:ext cx="670137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noProof="0" dirty="0">
                <a:solidFill>
                  <a:srgbClr val="00291D"/>
                </a:solidFill>
                <a:latin typeface="Molnlycke Sans" pitchFamily="50" charset="0"/>
              </a:rPr>
              <a:t>Para la bibliografía será con formato APA</a:t>
            </a:r>
          </a:p>
          <a:p>
            <a:endParaRPr lang="es-MX" noProof="0" dirty="0">
              <a:solidFill>
                <a:srgbClr val="00291D"/>
              </a:solidFill>
              <a:latin typeface="Molnlycke Sans" pitchFamily="50" charset="0"/>
            </a:endParaRPr>
          </a:p>
          <a:p>
            <a:r>
              <a:rPr lang="es-MX" b="1" noProof="0" dirty="0">
                <a:solidFill>
                  <a:srgbClr val="00291D"/>
                </a:solidFill>
                <a:latin typeface="Molnlycke Sans" pitchFamily="50" charset="0"/>
              </a:rPr>
              <a:t>Libro</a:t>
            </a:r>
            <a:r>
              <a:rPr lang="es-MX" noProof="0" dirty="0">
                <a:solidFill>
                  <a:srgbClr val="00291D"/>
                </a:solidFill>
                <a:latin typeface="Molnlycke Sans" pitchFamily="50" charset="0"/>
              </a:rPr>
              <a:t> (Apellido, N. (Año). </a:t>
            </a:r>
            <a:r>
              <a:rPr lang="es-MX" i="1" noProof="0" dirty="0">
                <a:solidFill>
                  <a:srgbClr val="00291D"/>
                </a:solidFill>
                <a:latin typeface="Molnlycke Sans" pitchFamily="50" charset="0"/>
              </a:rPr>
              <a:t>Título</a:t>
            </a:r>
            <a:r>
              <a:rPr lang="es-MX" noProof="0" dirty="0">
                <a:solidFill>
                  <a:srgbClr val="00291D"/>
                </a:solidFill>
                <a:latin typeface="Molnlycke Sans" pitchFamily="50" charset="0"/>
              </a:rPr>
              <a:t>. Editorial), </a:t>
            </a:r>
          </a:p>
          <a:p>
            <a:r>
              <a:rPr lang="es-MX" b="1" noProof="0" dirty="0">
                <a:solidFill>
                  <a:srgbClr val="00291D"/>
                </a:solidFill>
                <a:latin typeface="Molnlycke Sans" pitchFamily="50" charset="0"/>
              </a:rPr>
              <a:t>Artículo Web</a:t>
            </a:r>
            <a:r>
              <a:rPr lang="es-MX" noProof="0" dirty="0">
                <a:solidFill>
                  <a:srgbClr val="00291D"/>
                </a:solidFill>
                <a:latin typeface="Molnlycke Sans" pitchFamily="50" charset="0"/>
              </a:rPr>
              <a:t> (Autor. (Fecha). Título. Sitio Web. URL), </a:t>
            </a:r>
            <a:r>
              <a:rPr lang="es-MX" b="1" noProof="0" dirty="0">
                <a:solidFill>
                  <a:srgbClr val="00291D"/>
                </a:solidFill>
                <a:latin typeface="Molnlycke Sans" pitchFamily="50" charset="0"/>
              </a:rPr>
              <a:t>Revista</a:t>
            </a:r>
            <a:r>
              <a:rPr lang="es-MX" noProof="0" dirty="0">
                <a:solidFill>
                  <a:srgbClr val="00291D"/>
                </a:solidFill>
                <a:latin typeface="Molnlycke Sans" pitchFamily="50" charset="0"/>
              </a:rPr>
              <a:t> (Autor. (Año). Título. </a:t>
            </a:r>
            <a:r>
              <a:rPr lang="es-MX" i="1" noProof="0" dirty="0">
                <a:solidFill>
                  <a:srgbClr val="00291D"/>
                </a:solidFill>
                <a:latin typeface="Molnlycke Sans" pitchFamily="50" charset="0"/>
              </a:rPr>
              <a:t>Revista</a:t>
            </a:r>
            <a:r>
              <a:rPr lang="es-MX" noProof="0" dirty="0">
                <a:solidFill>
                  <a:srgbClr val="00291D"/>
                </a:solidFill>
                <a:latin typeface="Molnlycke Sans" pitchFamily="50" charset="0"/>
              </a:rPr>
              <a:t>, </a:t>
            </a:r>
            <a:r>
              <a:rPr lang="es-MX" noProof="0" dirty="0" err="1">
                <a:solidFill>
                  <a:srgbClr val="00291D"/>
                </a:solidFill>
                <a:latin typeface="Molnlycke Sans" pitchFamily="50" charset="0"/>
              </a:rPr>
              <a:t>Vol</a:t>
            </a:r>
            <a:r>
              <a:rPr lang="es-MX" noProof="0" dirty="0">
                <a:solidFill>
                  <a:srgbClr val="00291D"/>
                </a:solidFill>
                <a:latin typeface="Molnlycke Sans" pitchFamily="50" charset="0"/>
              </a:rPr>
              <a:t>(</a:t>
            </a:r>
            <a:r>
              <a:rPr lang="es-MX" noProof="0" dirty="0" err="1">
                <a:solidFill>
                  <a:srgbClr val="00291D"/>
                </a:solidFill>
                <a:latin typeface="Molnlycke Sans" pitchFamily="50" charset="0"/>
              </a:rPr>
              <a:t>Núm</a:t>
            </a:r>
            <a:r>
              <a:rPr lang="es-MX" noProof="0" dirty="0">
                <a:solidFill>
                  <a:srgbClr val="00291D"/>
                </a:solidFill>
                <a:latin typeface="Molnlycke Sans" pitchFamily="50" charset="0"/>
              </a:rPr>
              <a:t>), páginas)</a:t>
            </a:r>
          </a:p>
          <a:p>
            <a:endParaRPr lang="es-MX" noProof="0" dirty="0">
              <a:solidFill>
                <a:srgbClr val="00291D"/>
              </a:solidFill>
              <a:latin typeface="Molnlycke Sans" pitchFamily="50" charset="0"/>
            </a:endParaRPr>
          </a:p>
          <a:p>
            <a:r>
              <a:rPr lang="es-MX" noProof="0" dirty="0">
                <a:solidFill>
                  <a:srgbClr val="00291D"/>
                </a:solidFill>
                <a:latin typeface="Molnlycke Sans" pitchFamily="50" charset="0"/>
              </a:rPr>
              <a:t>Ej. Organización Mundial de la Salud. (2016). </a:t>
            </a:r>
            <a:r>
              <a:rPr lang="es-MX" i="1" noProof="0" dirty="0">
                <a:solidFill>
                  <a:srgbClr val="00291D"/>
                </a:solidFill>
                <a:latin typeface="Molnlycke Sans" pitchFamily="50" charset="0"/>
              </a:rPr>
              <a:t>Informe sobre la salud mundial</a:t>
            </a:r>
            <a:r>
              <a:rPr lang="es-MX" noProof="0" dirty="0">
                <a:solidFill>
                  <a:srgbClr val="00291D"/>
                </a:solidFill>
                <a:latin typeface="Molnlycke Sans" pitchFamily="50" charset="0"/>
              </a:rPr>
              <a:t>. OMS.</a:t>
            </a:r>
          </a:p>
        </p:txBody>
      </p:sp>
      <p:sp>
        <p:nvSpPr>
          <p:cNvPr id="16" name="Elipse 15">
            <a:extLst>
              <a:ext uri="{FF2B5EF4-FFF2-40B4-BE49-F238E27FC236}">
                <a16:creationId xmlns:a16="http://schemas.microsoft.com/office/drawing/2014/main" id="{BFB84EF1-3241-B681-7511-5560ED67AAD0}"/>
              </a:ext>
            </a:extLst>
          </p:cNvPr>
          <p:cNvSpPr/>
          <p:nvPr/>
        </p:nvSpPr>
        <p:spPr>
          <a:xfrm>
            <a:off x="4535777" y="700840"/>
            <a:ext cx="915899" cy="919616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508000" h="508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7</a:t>
            </a:r>
          </a:p>
          <a:p>
            <a:endParaRPr lang="es-MX" sz="16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18" name="Elipse 17">
            <a:extLst>
              <a:ext uri="{FF2B5EF4-FFF2-40B4-BE49-F238E27FC236}">
                <a16:creationId xmlns:a16="http://schemas.microsoft.com/office/drawing/2014/main" id="{E8FC6041-D0F4-9E0C-89A6-C1DD02955DBD}"/>
              </a:ext>
            </a:extLst>
          </p:cNvPr>
          <p:cNvSpPr/>
          <p:nvPr/>
        </p:nvSpPr>
        <p:spPr>
          <a:xfrm>
            <a:off x="5464515" y="439036"/>
            <a:ext cx="1511682" cy="1493936"/>
          </a:xfrm>
          <a:prstGeom prst="ellipse">
            <a:avLst/>
          </a:prstGeom>
          <a:gradFill flip="none" rotWithShape="1">
            <a:gsLst>
              <a:gs pos="5000">
                <a:srgbClr val="067A3C"/>
              </a:gs>
              <a:gs pos="40000">
                <a:srgbClr val="00291D"/>
              </a:gs>
              <a:gs pos="83000">
                <a:srgbClr val="00291D"/>
              </a:gs>
              <a:gs pos="100000">
                <a:srgbClr val="067A3C"/>
              </a:gs>
            </a:gsLst>
            <a:lin ang="2700000" scaled="1"/>
            <a:tileRect/>
          </a:gradFill>
          <a:ln>
            <a:noFill/>
          </a:ln>
          <a:effectLst>
            <a:outerShdw blurRad="3810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889000" h="889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endParaRPr lang="es-MX" sz="20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89220FE5-359A-045F-31FC-55D3FA9E1DD2}"/>
              </a:ext>
            </a:extLst>
          </p:cNvPr>
          <p:cNvSpPr txBox="1"/>
          <p:nvPr/>
        </p:nvSpPr>
        <p:spPr>
          <a:xfrm>
            <a:off x="5101015" y="762773"/>
            <a:ext cx="1913244" cy="40011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B w="114300" h="139700"/>
          </a:sp3d>
        </p:spPr>
        <p:txBody>
          <a:bodyPr wrap="square">
            <a:spAutoFit/>
          </a:bodyPr>
          <a:lstStyle/>
          <a:p>
            <a:pPr algn="ctr"/>
            <a:r>
              <a:rPr lang="es-MX" sz="2000" noProof="0" dirty="0">
                <a:solidFill>
                  <a:srgbClr val="DAD7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lnlycke Sans" pitchFamily="50" charset="0"/>
              </a:rPr>
              <a:t>Bibliografía</a:t>
            </a:r>
          </a:p>
        </p:txBody>
      </p:sp>
      <p:sp>
        <p:nvSpPr>
          <p:cNvPr id="21" name="Elipse 20">
            <a:extLst>
              <a:ext uri="{FF2B5EF4-FFF2-40B4-BE49-F238E27FC236}">
                <a16:creationId xmlns:a16="http://schemas.microsoft.com/office/drawing/2014/main" id="{A54A845C-FABA-A0A2-E6DB-71FFC74B0309}"/>
              </a:ext>
            </a:extLst>
          </p:cNvPr>
          <p:cNvSpPr/>
          <p:nvPr/>
        </p:nvSpPr>
        <p:spPr>
          <a:xfrm>
            <a:off x="5206043" y="297309"/>
            <a:ext cx="488701" cy="482964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>
              <a:rot lat="0" lon="0" rev="21594000"/>
            </a:lightRig>
          </a:scene3d>
          <a:sp3d prstMaterial="plastic">
            <a:bevelT w="279400" h="254000"/>
            <a:bevelB w="495300" h="4953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8</a:t>
            </a:r>
          </a:p>
          <a:p>
            <a:endParaRPr lang="es-MX" sz="1100" b="1" noProof="0" dirty="0">
              <a:solidFill>
                <a:srgbClr val="DAD7D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22" name="Elipse 21">
            <a:extLst>
              <a:ext uri="{FF2B5EF4-FFF2-40B4-BE49-F238E27FC236}">
                <a16:creationId xmlns:a16="http://schemas.microsoft.com/office/drawing/2014/main" id="{8F4BF1C7-1F31-D540-9E3E-D14860CE0A6F}"/>
              </a:ext>
            </a:extLst>
          </p:cNvPr>
          <p:cNvSpPr/>
          <p:nvPr/>
        </p:nvSpPr>
        <p:spPr>
          <a:xfrm>
            <a:off x="4016524" y="429414"/>
            <a:ext cx="769238" cy="76020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508000" h="508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6</a:t>
            </a:r>
          </a:p>
          <a:p>
            <a:endParaRPr lang="es-MX" sz="16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546C0A90-10D1-4397-BDC0-1BEB45591F40}"/>
              </a:ext>
            </a:extLst>
          </p:cNvPr>
          <p:cNvSpPr/>
          <p:nvPr/>
        </p:nvSpPr>
        <p:spPr>
          <a:xfrm>
            <a:off x="3169319" y="666710"/>
            <a:ext cx="858671" cy="848591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508000" h="508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5</a:t>
            </a:r>
          </a:p>
          <a:p>
            <a:endParaRPr lang="es-MX" sz="16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24" name="Elipse 23">
            <a:extLst>
              <a:ext uri="{FF2B5EF4-FFF2-40B4-BE49-F238E27FC236}">
                <a16:creationId xmlns:a16="http://schemas.microsoft.com/office/drawing/2014/main" id="{6C06FB52-62E6-F10A-4EA5-5FC0138176F7}"/>
              </a:ext>
            </a:extLst>
          </p:cNvPr>
          <p:cNvSpPr/>
          <p:nvPr/>
        </p:nvSpPr>
        <p:spPr>
          <a:xfrm>
            <a:off x="1257088" y="725593"/>
            <a:ext cx="903424" cy="892818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>
              <a:rot lat="0" lon="0" rev="6000000"/>
            </a:lightRig>
          </a:scene3d>
          <a:sp3d prstMaterial="plastic">
            <a:bevelT w="508000" h="508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2</a:t>
            </a:r>
          </a:p>
          <a:p>
            <a:endParaRPr lang="es-MX" sz="16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25" name="Elipse 24">
            <a:extLst>
              <a:ext uri="{FF2B5EF4-FFF2-40B4-BE49-F238E27FC236}">
                <a16:creationId xmlns:a16="http://schemas.microsoft.com/office/drawing/2014/main" id="{39E0BA6A-750D-57B3-7E51-824AC2882C46}"/>
              </a:ext>
            </a:extLst>
          </p:cNvPr>
          <p:cNvSpPr/>
          <p:nvPr/>
        </p:nvSpPr>
        <p:spPr>
          <a:xfrm>
            <a:off x="1967387" y="307842"/>
            <a:ext cx="808067" cy="798581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508000" h="508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3</a:t>
            </a:r>
          </a:p>
          <a:p>
            <a:endParaRPr lang="es-MX" sz="16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id="{68D56BE0-CEE9-0A9E-520D-11781637F5A7}"/>
              </a:ext>
            </a:extLst>
          </p:cNvPr>
          <p:cNvSpPr/>
          <p:nvPr/>
        </p:nvSpPr>
        <p:spPr>
          <a:xfrm>
            <a:off x="2668428" y="592291"/>
            <a:ext cx="676656" cy="668713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52400" dir="7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508000" h="5080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4</a:t>
            </a:r>
          </a:p>
          <a:p>
            <a:endParaRPr lang="es-MX" sz="1600" b="1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  <p:sp>
        <p:nvSpPr>
          <p:cNvPr id="27" name="Elipse 26">
            <a:extLst>
              <a:ext uri="{FF2B5EF4-FFF2-40B4-BE49-F238E27FC236}">
                <a16:creationId xmlns:a16="http://schemas.microsoft.com/office/drawing/2014/main" id="{475DB6ED-3AA7-7715-1CB1-33625DD6F085}"/>
              </a:ext>
            </a:extLst>
          </p:cNvPr>
          <p:cNvSpPr/>
          <p:nvPr/>
        </p:nvSpPr>
        <p:spPr>
          <a:xfrm>
            <a:off x="497924" y="561136"/>
            <a:ext cx="814230" cy="804672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60000"/>
                </a:schemeClr>
              </a:gs>
              <a:gs pos="40000">
                <a:schemeClr val="accent3"/>
              </a:gs>
              <a:gs pos="83000">
                <a:schemeClr val="accent6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68300" dist="139700" dir="1020000" sx="90000" sy="-19000" rotWithShape="0">
              <a:srgbClr val="00291D">
                <a:alpha val="18000"/>
              </a:srgbClr>
            </a:outerShdw>
            <a:softEdge rad="12700"/>
          </a:effectLst>
          <a:scene3d>
            <a:camera prst="obliqueTopLeft"/>
            <a:lightRig rig="soft" dir="t"/>
          </a:scene3d>
          <a:sp3d prstMaterial="plastic">
            <a:bevelT w="342900" h="444500"/>
            <a:bevelB w="869950" h="762000" prst="angle"/>
            <a:extrusionClr>
              <a:schemeClr val="accent3">
                <a:lumMod val="50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p3d prstMaterial="softEdge">
              <a:bevelT w="228600" h="12700"/>
              <a:bevelB w="31750" h="25400"/>
              <a:extrusionClr>
                <a:schemeClr val="accent3"/>
              </a:extrusionClr>
              <a:contourClr>
                <a:schemeClr val="accent3"/>
              </a:contourClr>
            </a:sp3d>
          </a:bodyPr>
          <a:lstStyle/>
          <a:p>
            <a:r>
              <a:rPr lang="es-MX" sz="1600" b="1" noProof="0" dirty="0">
                <a:solidFill>
                  <a:srgbClr val="DAD7D0"/>
                </a:solidFill>
                <a:latin typeface="Molnlycke Sans" pitchFamily="50" charset="0"/>
              </a:rPr>
              <a:t>1</a:t>
            </a:r>
          </a:p>
          <a:p>
            <a:endParaRPr lang="es-MX" sz="1100" b="1" noProof="0" dirty="0">
              <a:solidFill>
                <a:srgbClr val="DAD7D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lnlycke Sans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352818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819*392"/>
  <p:tag name="TABLE_ENDDRAG_RECT" val="51*113*819*392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663</Words>
  <Application>Microsoft Office PowerPoint</Application>
  <PresentationFormat>Panorámica</PresentationFormat>
  <Paragraphs>132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7" baseType="lpstr">
      <vt:lpstr>微软雅黑</vt:lpstr>
      <vt:lpstr>Aptos</vt:lpstr>
      <vt:lpstr>Aptos Display</vt:lpstr>
      <vt:lpstr>Arial</vt:lpstr>
      <vt:lpstr>Molnlycke Sans</vt:lpstr>
      <vt:lpstr>Wingdings 3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Thalia Ibañez Gonzalez de la Vega</dc:creator>
  <cp:lastModifiedBy>Andrea Villalobos</cp:lastModifiedBy>
  <cp:revision>8</cp:revision>
  <dcterms:created xsi:type="dcterms:W3CDTF">2026-03-13T04:09:21Z</dcterms:created>
  <dcterms:modified xsi:type="dcterms:W3CDTF">2026-03-23T19:35:36Z</dcterms:modified>
</cp:coreProperties>
</file>